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01" r:id="rId2"/>
    <p:sldId id="261" r:id="rId3"/>
    <p:sldId id="319" r:id="rId4"/>
    <p:sldId id="262" r:id="rId5"/>
    <p:sldId id="263" r:id="rId6"/>
    <p:sldId id="264" r:id="rId7"/>
    <p:sldId id="265" r:id="rId8"/>
    <p:sldId id="266" r:id="rId9"/>
    <p:sldId id="311" r:id="rId10"/>
    <p:sldId id="258" r:id="rId11"/>
    <p:sldId id="259" r:id="rId12"/>
    <p:sldId id="260" r:id="rId13"/>
    <p:sldId id="267" r:id="rId14"/>
    <p:sldId id="268" r:id="rId15"/>
    <p:sldId id="312" r:id="rId16"/>
    <p:sldId id="269" r:id="rId17"/>
    <p:sldId id="302" r:id="rId18"/>
    <p:sldId id="270" r:id="rId19"/>
    <p:sldId id="321" r:id="rId20"/>
    <p:sldId id="320" r:id="rId21"/>
    <p:sldId id="322" r:id="rId22"/>
    <p:sldId id="313" r:id="rId23"/>
    <p:sldId id="271" r:id="rId24"/>
    <p:sldId id="272" r:id="rId25"/>
    <p:sldId id="306" r:id="rId26"/>
    <p:sldId id="307" r:id="rId27"/>
    <p:sldId id="308" r:id="rId28"/>
    <p:sldId id="314" r:id="rId29"/>
    <p:sldId id="273" r:id="rId30"/>
    <p:sldId id="274" r:id="rId31"/>
    <p:sldId id="275" r:id="rId32"/>
    <p:sldId id="276" r:id="rId33"/>
    <p:sldId id="326" r:id="rId34"/>
    <p:sldId id="277" r:id="rId35"/>
    <p:sldId id="309" r:id="rId36"/>
    <p:sldId id="278" r:id="rId37"/>
    <p:sldId id="324" r:id="rId38"/>
    <p:sldId id="325" r:id="rId39"/>
    <p:sldId id="315" r:id="rId40"/>
    <p:sldId id="279" r:id="rId41"/>
    <p:sldId id="280" r:id="rId42"/>
    <p:sldId id="281" r:id="rId43"/>
    <p:sldId id="310" r:id="rId44"/>
    <p:sldId id="282" r:id="rId45"/>
    <p:sldId id="303" r:id="rId46"/>
    <p:sldId id="284" r:id="rId47"/>
    <p:sldId id="285" r:id="rId48"/>
    <p:sldId id="286" r:id="rId49"/>
    <p:sldId id="287" r:id="rId50"/>
    <p:sldId id="288" r:id="rId51"/>
    <p:sldId id="304" r:id="rId52"/>
    <p:sldId id="289" r:id="rId53"/>
    <p:sldId id="316" r:id="rId54"/>
    <p:sldId id="290" r:id="rId55"/>
    <p:sldId id="291" r:id="rId56"/>
    <p:sldId id="292" r:id="rId57"/>
    <p:sldId id="317" r:id="rId58"/>
    <p:sldId id="293" r:id="rId59"/>
    <p:sldId id="294" r:id="rId60"/>
    <p:sldId id="295" r:id="rId61"/>
    <p:sldId id="296" r:id="rId62"/>
    <p:sldId id="297" r:id="rId63"/>
    <p:sldId id="318" r:id="rId64"/>
    <p:sldId id="298" r:id="rId65"/>
    <p:sldId id="299" r:id="rId66"/>
    <p:sldId id="300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226" y="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DEE00-70AE-47E2-95E5-F1C95ECCE916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04D45-DAE7-4D1F-88B9-D696491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65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04D45-DAE7-4D1F-88B9-D696491D3F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xkcd.com/113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effreys_prior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metsci.com/wp-content/uploads/2019/08/Search-and-Rescue-Optimal-Planning-System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fron.ckirby.su.domains/papers/2021EB-concepts-method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Introduction to Bayesian Models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2025,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0476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Properties of Conditional Probability</a:t>
            </a:r>
          </a:p>
        </p:txBody>
      </p:sp>
      <p:pic>
        <p:nvPicPr>
          <p:cNvPr id="4" name="Picture 1" descr="../images/Prob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92700" y="971952"/>
            <a:ext cx="4051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05062" y="4076700"/>
            <a:ext cx="37039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000" dirty="0"/>
              <a:t>Example of conditional probability of discrete events</a:t>
            </a:r>
            <a:r>
              <a:rPr sz="1200" dirty="0"/>
              <a:t> </a:t>
            </a:r>
            <a:endParaRPr lang="en-US" sz="1200" dirty="0"/>
          </a:p>
          <a:p>
            <a:pPr marL="0" lvl="0" indent="0" algn="ctr">
              <a:buNone/>
            </a:pPr>
            <a:r>
              <a:rPr sz="1200" dirty="0"/>
              <a:t>credit, Wikipedia commons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0273" y="1099595"/>
                <a:ext cx="4824714" cy="3938724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b="1" dirty="0"/>
                  <a:t>Example: </a:t>
                </a:r>
              </a:p>
              <a:p>
                <a:pPr lvl="0"/>
                <a:r>
                  <a:rPr lang="en-US" b="1" dirty="0"/>
                  <a:t>Sample space</a:t>
                </a:r>
                <a:r>
                  <a:rPr lang="en-US" dirty="0"/>
                  <a:t> is the space of all possible events in the set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Sample space is divided into several </a:t>
                </a:r>
                <a:r>
                  <a:rPr lang="en-US" b="1" dirty="0"/>
                  <a:t>subspaces</a:t>
                </a:r>
                <a:r>
                  <a:rPr lang="en-US" dirty="0"/>
                  <a:t> or </a:t>
                </a:r>
                <a:r>
                  <a:rPr lang="en-US" b="1" dirty="0"/>
                  <a:t>subsets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0"/>
                <a:r>
                  <a:rPr lang="en-US" b="1" dirty="0"/>
                  <a:t>Intersection</a:t>
                </a:r>
                <a:r>
                  <a:rPr lang="en-US" dirty="0"/>
                  <a:t> is where the two sets overlap occur in both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A and B and C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273" y="1099595"/>
                <a:ext cx="4824714" cy="3938724"/>
              </a:xfrm>
              <a:blipFill>
                <a:blip r:embed="rId3"/>
                <a:stretch>
                  <a:fillRect l="-1641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9267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Properties of Conditional Probability</a:t>
            </a:r>
          </a:p>
        </p:txBody>
      </p:sp>
      <p:pic>
        <p:nvPicPr>
          <p:cNvPr id="4" name="Picture 1" descr="../images/Prob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54118" y="1063229"/>
            <a:ext cx="4051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31756" y="4076700"/>
            <a:ext cx="379263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000" dirty="0"/>
              <a:t>Example of conditional probability of discrete events</a:t>
            </a:r>
            <a:endParaRPr lang="en-US" sz="2000" dirty="0"/>
          </a:p>
          <a:p>
            <a:pPr marL="0" lvl="0" indent="0" algn="ctr">
              <a:buNone/>
            </a:pPr>
            <a:r>
              <a:rPr sz="1200" dirty="0"/>
              <a:t>credit, Wikipedia commons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32543"/>
                <a:ext cx="4596919" cy="3975124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b="1" dirty="0"/>
                  <a:t>Example:</a:t>
                </a:r>
              </a:p>
              <a:p>
                <a:pPr marL="0" lvl="0" indent="0">
                  <a:buNone/>
                </a:pPr>
                <a:r>
                  <a:rPr lang="en-US" b="1" dirty="0"/>
                  <a:t>Intersection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, is where the two sets overlap</a:t>
                </a:r>
              </a:p>
              <a:p>
                <a:r>
                  <a:rPr lang="en-US" dirty="0"/>
                  <a:t>The probability of the intersection is the product of two probabilities:</a:t>
                </a:r>
              </a:p>
              <a:p>
                <a:pPr marL="685800" lvl="1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since B must be true to be in this intersection.</a:t>
                </a:r>
              </a:p>
              <a:p>
                <a:pPr lvl="1"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probability of A when B occurs</a:t>
                </a:r>
              </a:p>
              <a:p>
                <a:r>
                  <a:rPr lang="en-US" dirty="0"/>
                  <a:t>The result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32543"/>
                <a:ext cx="4596919" cy="3975124"/>
              </a:xfrm>
              <a:blipFill>
                <a:blip r:embed="rId3"/>
                <a:stretch>
                  <a:fillRect l="-1724" t="-1074" r="-663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003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Properties of 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We have found a representation for the union of two distributions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We could have, just as well, written the last equation as</a:t>
                </a:r>
                <a:r>
                  <a:rPr lang="en-US" dirty="0"/>
                  <a:t> this factorization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Now, the probability intersection</a:t>
                </a:r>
                <a:r>
                  <a:rPr lang="en-US" dirty="0"/>
                  <a:t> of events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b="1" dirty="0"/>
                  <a:t>Factorization</a:t>
                </a:r>
                <a:r>
                  <a:rPr dirty="0"/>
                  <a:t> of a probability function is a key tool: notice that the factorization of a conditional probability distribution in not unique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 of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Bayes’ Theorem is fundamental to Bayesian data analysis.</a:t>
                </a:r>
              </a:p>
              <a:p>
                <a:r>
                  <a:rPr dirty="0"/>
                  <a:t>Since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And finally, </a:t>
                </a:r>
                <a:r>
                  <a:rPr b="1" dirty="0"/>
                  <a:t>Bayes theorem!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 Theorem</a:t>
            </a:r>
          </a:p>
        </p:txBody>
      </p:sp>
      <p:pic>
        <p:nvPicPr>
          <p:cNvPr id="3" name="Picture 1" descr="../images/BayesDeNe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74042" y="918028"/>
            <a:ext cx="3928289" cy="35668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5171" y="4575629"/>
            <a:ext cx="8229600" cy="61589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Bayes Theorem!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5BE7B-C1EF-B062-E7C3-0C47EEF4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075F-590A-7087-ACA1-3AF2A041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Marginal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256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2000" dirty="0"/>
                  <a:t>In many cases we are interested in the </a:t>
                </a:r>
                <a:r>
                  <a:rPr sz="2000" b="1" dirty="0"/>
                  <a:t>marginal distribution</a:t>
                </a:r>
              </a:p>
              <a:p>
                <a:pPr lvl="0"/>
                <a:r>
                  <a:rPr sz="2000" dirty="0"/>
                  <a:t>Example</a:t>
                </a:r>
                <a:r>
                  <a:rPr lang="en-US" sz="2000" dirty="0"/>
                  <a:t>;</a:t>
                </a:r>
                <a:r>
                  <a:rPr sz="2000" dirty="0"/>
                  <a:t> it is often the case that only one or a few parameters of a joint distribution </a:t>
                </a:r>
                <a:r>
                  <a:rPr lang="en-US" sz="2000" dirty="0"/>
                  <a:t>are </a:t>
                </a:r>
                <a:r>
                  <a:rPr sz="2000" dirty="0"/>
                  <a:t>of interest</a:t>
                </a:r>
              </a:p>
              <a:p>
                <a:r>
                  <a:rPr sz="2000" dirty="0"/>
                  <a:t>In other words, we are interested in the </a:t>
                </a:r>
                <a:r>
                  <a:rPr sz="2000" b="1" dirty="0"/>
                  <a:t>marginal distribution </a:t>
                </a:r>
                <a:r>
                  <a:rPr sz="2000" dirty="0"/>
                  <a:t>of these parameters</a:t>
                </a:r>
              </a:p>
              <a:p>
                <a:r>
                  <a:rPr sz="2000" dirty="0"/>
                  <a:t>The denominator of Bayes theorem,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r>
                  <a:rPr sz="2000" dirty="0"/>
                  <a:t>, can be computed as a marginal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  <a:blipFill>
                <a:blip r:embed="rId2"/>
                <a:stretch>
                  <a:fillRect l="-741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78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2000" dirty="0"/>
                  <a:t>In many cases we are interested in the </a:t>
                </a:r>
                <a:r>
                  <a:rPr sz="2000" b="1" dirty="0"/>
                  <a:t>marginal distribution</a:t>
                </a:r>
              </a:p>
              <a:p>
                <a:pPr lvl="0"/>
                <a:r>
                  <a:rPr sz="2000" dirty="0"/>
                  <a:t>Consider a multivariate </a:t>
                </a:r>
                <a:r>
                  <a:rPr sz="2000" b="1" dirty="0"/>
                  <a:t>probability density function </a:t>
                </a:r>
                <a:r>
                  <a:rPr sz="2000" dirty="0"/>
                  <a:t>with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dirty="0"/>
                  <a:t> </a:t>
                </a:r>
                <a:r>
                  <a:rPr lang="en-US" sz="2000" dirty="0"/>
                  <a:t>dimensions</a:t>
                </a:r>
                <a:r>
                  <a:rPr sz="2000" dirty="0"/>
                  <a:t>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sz="20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0"/>
                <a:r>
                  <a:rPr sz="2000" b="1" dirty="0"/>
                  <a:t>Marginal distribution</a:t>
                </a:r>
                <a:r>
                  <a:rPr sz="2000" dirty="0"/>
                  <a:t> is the distribution of one variable with the others integrated out</a:t>
                </a:r>
                <a:endParaRPr lang="en-US" sz="2000" dirty="0"/>
              </a:p>
              <a:p>
                <a:pPr lvl="0"/>
                <a:r>
                  <a:rPr sz="2000" dirty="0"/>
                  <a:t>Integrate over all other variables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20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20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sz="2000" dirty="0"/>
                  <a:t> the result is the marginal distribution,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sz="2000" dirty="0"/>
                  <a:t>:</a:t>
                </a:r>
                <a:endParaRPr lang="en-US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sz="2000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 sz="20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sz="200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sz="200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sz="200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r>
                  <a:rPr sz="2000" dirty="0"/>
                  <a:t>But </a:t>
                </a:r>
                <a:r>
                  <a:rPr lang="en-US" sz="2000" dirty="0"/>
                  <a:t>directly evaluating</a:t>
                </a:r>
                <a:r>
                  <a:rPr sz="2000" dirty="0"/>
                  <a:t> this integral is not easy!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03665"/>
              </a:xfrm>
              <a:blipFill>
                <a:blip r:embed="rId2"/>
                <a:stretch>
                  <a:fillRect l="-741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</a:t>
                </a:r>
                <a:r>
                  <a:rPr dirty="0"/>
                  <a:t>or </a:t>
                </a:r>
                <a:r>
                  <a:rPr b="1" dirty="0"/>
                  <a:t>discrete distributions </a:t>
                </a:r>
                <a:r>
                  <a:rPr dirty="0"/>
                  <a:t>compute the marginal by summation</a:t>
                </a:r>
              </a:p>
              <a:p>
                <a:pPr lvl="0"/>
                <a:r>
                  <a:rPr dirty="0"/>
                  <a:t>Example, need to know </a:t>
                </a:r>
                <a:r>
                  <a:rPr lang="en-US" dirty="0"/>
                  <a:t>the </a:t>
                </a:r>
                <a:r>
                  <a:rPr dirty="0"/>
                  <a:t>(un-normalized) posterior distribution of parameter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, </a:t>
                </a:r>
                <a:r>
                  <a:rPr lang="en-US" dirty="0"/>
                  <a:t>computed as a</a:t>
                </a:r>
                <a:r>
                  <a:rPr dirty="0"/>
                  <a:t> marginal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dirty="0"/>
                  <a:t>Now we have the marginal distribution of</a:t>
                </a:r>
                <a:r>
                  <a:rPr lang="en-US" dirty="0"/>
                  <a:t> the parameters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Or, we need to find the denominator for Bayes theorem to normalize our posterior distribution, a marginal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𝛩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compute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dirty="0"/>
                  <a:t> from samples without directly </a:t>
                </a:r>
                <a:r>
                  <a:rPr lang="en-US" dirty="0"/>
                  <a:t>knowing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1794" b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837007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Example: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0" y="1076326"/>
                <a:ext cx="3806141" cy="3777325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1600" b="1" dirty="0"/>
                  <a:t>Marginal distributions</a:t>
                </a:r>
                <a:r>
                  <a:rPr sz="1600" dirty="0"/>
                  <a:t> of multivariate Normal with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sz="1600" dirty="0"/>
                  <a:t> and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𝜎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600" dirty="0"/>
              </a:p>
              <a:p>
                <a:pPr marL="0" lvl="0" indent="0">
                  <a:buNone/>
                </a:pPr>
                <a:r>
                  <a:rPr sz="1600" dirty="0"/>
                  <a:t>Marginal distributions </a:t>
                </a:r>
                <a:r>
                  <a:rPr sz="1600" b="1" dirty="0"/>
                  <a:t>displayed on margins</a:t>
                </a:r>
                <a:r>
                  <a:rPr sz="1600" dirty="0"/>
                  <a:t> of scatter plot</a:t>
                </a:r>
              </a:p>
              <a:p>
                <a:pPr lvl="0" indent="0">
                  <a:buNone/>
                </a:pPr>
                <a:r>
                  <a:rPr sz="1600" dirty="0">
                    <a:latin typeface="Courier"/>
                  </a:rPr>
                  <a:t>## For x mean = -0.01325  variance = 0.9566
## For y mean = -0.02551 variance = 1.0102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0" y="1076326"/>
                <a:ext cx="3806141" cy="3777325"/>
              </a:xfrm>
              <a:blipFill>
                <a:blip r:embed="rId2"/>
                <a:stretch>
                  <a:fillRect l="-801" t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03b_WhenOneThingDependsOnAother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74603" y="149184"/>
            <a:ext cx="4948499" cy="4948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204" y="343138"/>
            <a:ext cx="4613563" cy="335602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Introduction Bayesian Models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hlinkClick r:id="rId2"/>
              </a:rPr>
              <a:t>Drawing from </a:t>
            </a:r>
            <a:r>
              <a:rPr lang="en-US" sz="1400" dirty="0" err="1">
                <a:hlinkClick r:id="rId2"/>
              </a:rPr>
              <a:t>xkcd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E65B1-68AA-37F2-F9AD-B6469536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189" y="71084"/>
            <a:ext cx="3279878" cy="49581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736693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Example: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1" y="1076326"/>
                <a:ext cx="3736693" cy="3518297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sz="1600" b="1" dirty="0"/>
                  <a:t>Marginal distributions</a:t>
                </a:r>
                <a:r>
                  <a:rPr sz="1600" dirty="0"/>
                  <a:t> of multivariate Normal with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sz="1600" dirty="0"/>
                  <a:t> and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𝜎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600" dirty="0"/>
              </a:p>
              <a:p>
                <a:pPr marL="0" lvl="0" indent="0">
                  <a:buNone/>
                </a:pPr>
                <a:r>
                  <a:rPr sz="1600" dirty="0"/>
                  <a:t>Marginal distributions </a:t>
                </a:r>
                <a:r>
                  <a:rPr sz="1600" b="1" dirty="0"/>
                  <a:t>displayed on margins</a:t>
                </a:r>
                <a:r>
                  <a:rPr sz="1600" dirty="0"/>
                  <a:t> of scatter plot</a:t>
                </a:r>
              </a:p>
              <a:p>
                <a:pPr lvl="0" indent="0">
                  <a:buNone/>
                </a:pPr>
                <a:r>
                  <a:rPr sz="1600" dirty="0">
                    <a:latin typeface="Courier"/>
                  </a:rPr>
                  <a:t>## For x mean = -0.002385 variance = 1.0666
## For y mean = -0.001179  variance = 1.0008308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1" y="1076326"/>
                <a:ext cx="3736693" cy="3518297"/>
              </a:xfrm>
              <a:blipFill>
                <a:blip r:embed="rId2"/>
                <a:stretch>
                  <a:fillRect l="-816" t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03b_WhenOneThingDependsOnAother_files/figure-pptx/unnamed-chunk-3-3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64635" y="141870"/>
            <a:ext cx="4859759" cy="485975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860156" cy="871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Example: Marginal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6689" y="1076326"/>
                <a:ext cx="3742481" cy="3518297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sz="1600" b="1" dirty="0"/>
                  <a:t>Marginal distributions</a:t>
                </a:r>
                <a:r>
                  <a:rPr sz="1600" dirty="0"/>
                  <a:t> of multivariate Normal with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sz="1600" dirty="0"/>
                  <a:t> and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pitchFamily="18" charset="0"/>
                      </a:rPr>
                      <m:t>𝜎</m:t>
                    </m:r>
                    <m:r>
                      <a:rPr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sz="1600" dirty="0"/>
              </a:p>
              <a:p>
                <a:pPr marL="0" lvl="0" indent="0">
                  <a:buNone/>
                </a:pPr>
                <a:r>
                  <a:rPr sz="1600" dirty="0"/>
                  <a:t>Marginal distributions </a:t>
                </a:r>
                <a:r>
                  <a:rPr sz="1600" b="1" dirty="0"/>
                  <a:t>displayed on margins</a:t>
                </a:r>
                <a:r>
                  <a:rPr sz="1600" dirty="0"/>
                  <a:t> of scatter plot</a:t>
                </a:r>
              </a:p>
              <a:p>
                <a:pPr lvl="0" indent="0">
                  <a:buNone/>
                </a:pPr>
                <a:r>
                  <a:rPr sz="1600" dirty="0">
                    <a:latin typeface="Courier"/>
                  </a:rPr>
                  <a:t>## For x mean = -0.01932  variance = 1.0163
## For y mean = -0.02933 variance = 0.9952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6689" y="1076326"/>
                <a:ext cx="3742481" cy="3518297"/>
              </a:xfrm>
              <a:blipFill>
                <a:blip r:embed="rId2"/>
                <a:stretch>
                  <a:fillRect l="-814" t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03b_WhenOneThingDependsOnAother_files/figure-pptx/unnamed-chunk-4-5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93893" y="131180"/>
            <a:ext cx="4884516" cy="48845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EB596-A5A1-2085-96D3-9633168B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835A-AA1F-3961-2447-CA79D534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Interpreting Bayes Models</a:t>
            </a:r>
          </a:p>
        </p:txBody>
      </p:sp>
    </p:spTree>
    <p:extLst>
      <p:ext uri="{BB962C8B-B14F-4D97-AF65-F5344CB8AC3E}">
        <p14:creationId xmlns:p14="http://schemas.microsoft.com/office/powerpoint/2010/main" val="905732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you interpret Bayes’ Theorem?</a:t>
                </a:r>
              </a:p>
              <a:p>
                <a:pPr lvl="0"/>
                <a:r>
                  <a:rPr lang="en-US" dirty="0"/>
                  <a:t>For model parameter estimation problem: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𝑃𝑜𝑠𝑡𝑒𝑟𝑖𝑜𝑟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𝐷𝑖𝑠𝑡𝑟𝑖𝑏𝑢𝑡𝑖𝑜𝑛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𝐿𝑖𝑘𝑒𝑙𝑖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𝑜𝑜𝑑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𝑃𝑟𝑖𝑜𝑟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𝐷𝑖𝑠𝑡𝑟𝑖𝑏𝑢𝑡𝑖𝑜𝑛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𝐸𝑣𝑖𝑑𝑒𝑛𝑐𝑒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Or, Bayes’ theorem in terms of </a:t>
                </a:r>
                <a:r>
                  <a:rPr lang="en-US" b="1" dirty="0"/>
                  <a:t>data and model parameters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Summarized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342900" lvl="0" indent="-342900">
                  <a:buAutoNum type="arabicPeriod"/>
                </a:pPr>
                <a:r>
                  <a:rPr b="1" dirty="0"/>
                  <a:t>Posterior distribution</a:t>
                </a:r>
                <a:r>
                  <a:rPr dirty="0"/>
                  <a:t> of the</a:t>
                </a:r>
                <a:r>
                  <a:rPr lang="en-US" dirty="0"/>
                  <a:t> model</a:t>
                </a:r>
                <a:r>
                  <a:rPr dirty="0"/>
                  <a:t> parameters given the evidence or data, the goal of Bayesian analysis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 Bayesian analyst thinks of the posterior distribution as quantifying the </a:t>
                </a:r>
                <a:r>
                  <a:rPr lang="en-US" b="1" dirty="0"/>
                  <a:t>current state of belief</a:t>
                </a:r>
                <a:r>
                  <a:rPr lang="en-US" dirty="0"/>
                  <a:t> about the model parameters</a:t>
                </a:r>
                <a:endParaRPr b="1"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FC39-8A58-FBF9-8FAE-CF6B4854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BC9-1D08-D207-A300-0E84CFE1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45614-FA61-3EE6-27F5-E2F32866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2"/>
                </a:pPr>
                <a:r>
                  <a:rPr b="1" dirty="0"/>
                  <a:t>Prior distribution</a:t>
                </a:r>
                <a:r>
                  <a:rPr dirty="0"/>
                  <a:t> is chosen to express information available about the model parameters </a:t>
                </a:r>
                <a:r>
                  <a:rPr dirty="0" err="1"/>
                  <a:t>apriori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45614-FA61-3EE6-27F5-E2F32866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4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26B5-5BFD-E688-EB8A-8D5D4D5E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AD6D-7C28-97E8-DD45-7F9C3B68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C100D-6CE6-E7EC-E5B0-310E9571C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3"/>
                </a:pPr>
                <a:r>
                  <a:rPr b="1" dirty="0"/>
                  <a:t>Likelihood</a:t>
                </a:r>
                <a:r>
                  <a:rPr dirty="0"/>
                  <a:t> is the conditional distribution of the data given the model parameters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C100D-6CE6-E7EC-E5B0-310E9571C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F9DBD-0624-B170-F5D9-517871F9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1031-E105-5065-B37E-BF0CF0D6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63066-F72A-18BA-2ED1-14C864733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What do these terms actually mean?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marL="457200" lvl="0" indent="-457200">
                  <a:buFont typeface="+mj-lt"/>
                  <a:buAutoNum type="arabicPeriod" startAt="4"/>
                </a:pPr>
                <a:r>
                  <a:rPr b="1" dirty="0"/>
                  <a:t>Probability of Data</a:t>
                </a:r>
                <a:r>
                  <a:rPr dirty="0"/>
                  <a:t> or </a:t>
                </a:r>
                <a:r>
                  <a:rPr b="1" dirty="0"/>
                  <a:t>evidence</a:t>
                </a:r>
                <a:r>
                  <a:rPr dirty="0"/>
                  <a:t> is the distribution of the data and normalizes the posterior</a:t>
                </a: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Directly computing this </a:t>
                </a:r>
                <a:r>
                  <a:rPr lang="en-US" b="1" dirty="0"/>
                  <a:t>partition function </a:t>
                </a:r>
                <a:r>
                  <a:rPr lang="en-US" dirty="0"/>
                  <a:t>or normalization can be problematic</a:t>
                </a:r>
                <a:endParaRPr dirty="0"/>
              </a:p>
              <a:p>
                <a:pPr marL="0" lvl="0" indent="0">
                  <a:buNone/>
                </a:pPr>
                <a:r>
                  <a:rPr dirty="0"/>
                  <a:t>Relationships can apply to the parameters in a model;</a:t>
                </a:r>
                <a:r>
                  <a:rPr lang="en-US" dirty="0"/>
                  <a:t> e.g.</a:t>
                </a:r>
                <a:r>
                  <a:rPr dirty="0"/>
                  <a:t> </a:t>
                </a:r>
                <a:r>
                  <a:rPr lang="en-US" dirty="0"/>
                  <a:t>a statistic, </a:t>
                </a:r>
                <a:r>
                  <a:rPr dirty="0"/>
                  <a:t>partial slopes, intercept, </a:t>
                </a:r>
                <a:r>
                  <a:rPr dirty="0" err="1"/>
                  <a:t>etc</a:t>
                </a: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63066-F72A-18BA-2ED1-14C864733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b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88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8D44E-25A6-3AA1-75E9-D88F9442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D54E-DB50-1362-6520-A97812F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Applying Bayes Models</a:t>
            </a:r>
          </a:p>
        </p:txBody>
      </p:sp>
    </p:spTree>
    <p:extLst>
      <p:ext uri="{BB962C8B-B14F-4D97-AF65-F5344CB8AC3E}">
        <p14:creationId xmlns:p14="http://schemas.microsoft.com/office/powerpoint/2010/main" val="218479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Applying Bayes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We need a tractable formulation of Bayes Theorem for computational problems</a:t>
                </a:r>
              </a:p>
              <a:p>
                <a:pPr lvl="0"/>
                <a:r>
                  <a:rPr lang="en-US" dirty="0"/>
                  <a:t>We must avoid directly enumerating all of the possibilities required to compute the denominator,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In many cases, computing this denominator directly is intractable</a:t>
                </a:r>
              </a:p>
              <a:p>
                <a:pPr lvl="0"/>
                <a:r>
                  <a:rPr lang="en-US" dirty="0"/>
                  <a:t>Some interesting facts about conditional probabilities: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 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 the marginal distribution,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can be written: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9FA8-191F-1A69-1B39-314AB721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255D-C244-3C3E-A5C1-73F79A56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Bayesian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A9F6-0D43-C4AB-63C1-289400768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3886"/>
            <a:ext cx="8229600" cy="3741057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Despite the long history, </a:t>
            </a:r>
            <a:r>
              <a:rPr b="1" dirty="0"/>
              <a:t>Bayesian models </a:t>
            </a:r>
            <a:r>
              <a:rPr dirty="0"/>
              <a:t>have not been used extensively until recently</a:t>
            </a:r>
          </a:p>
          <a:p>
            <a:pPr lvl="0"/>
            <a:r>
              <a:rPr dirty="0"/>
              <a:t>Two traditions in statistics</a:t>
            </a:r>
          </a:p>
          <a:p>
            <a:pPr lvl="1"/>
            <a:r>
              <a:rPr b="1" dirty="0"/>
              <a:t>Frequentist </a:t>
            </a:r>
            <a:r>
              <a:rPr lang="en-US" b="1" dirty="0"/>
              <a:t>classical statistics </a:t>
            </a:r>
            <a:r>
              <a:rPr dirty="0"/>
              <a:t>we have been working with previously</a:t>
            </a:r>
          </a:p>
          <a:p>
            <a:pPr lvl="1"/>
            <a:r>
              <a:rPr b="1" dirty="0"/>
              <a:t>Bayesian statistics</a:t>
            </a:r>
          </a:p>
          <a:p>
            <a:pPr lvl="0"/>
            <a:r>
              <a:rPr dirty="0"/>
              <a:t>Limited use</a:t>
            </a:r>
            <a:r>
              <a:rPr lang="en-US" dirty="0"/>
              <a:t> of Bayesian methods</a:t>
            </a:r>
            <a:r>
              <a:rPr dirty="0"/>
              <a:t> is a result of several difficulties</a:t>
            </a:r>
          </a:p>
          <a:p>
            <a:pPr lvl="1"/>
            <a:r>
              <a:rPr dirty="0"/>
              <a:t>Rarely taught for much of the 20th Century</a:t>
            </a:r>
          </a:p>
          <a:p>
            <a:pPr lvl="1"/>
            <a:r>
              <a:rPr lang="en-US" dirty="0"/>
              <a:t>Specifying </a:t>
            </a:r>
            <a:r>
              <a:rPr dirty="0"/>
              <a:t>a </a:t>
            </a:r>
            <a:r>
              <a:rPr b="1" dirty="0"/>
              <a:t>prior distribution</a:t>
            </a:r>
            <a:r>
              <a:rPr dirty="0"/>
              <a:t> has proved a formidable intellectual obstacle</a:t>
            </a:r>
          </a:p>
          <a:p>
            <a:pPr lvl="1"/>
            <a:r>
              <a:rPr dirty="0"/>
              <a:t>Modern Bayesian methods are often computationally intensive and have become practical only with cheap computing</a:t>
            </a:r>
          </a:p>
          <a:p>
            <a:pPr lvl="0"/>
            <a:r>
              <a:rPr lang="en-US" dirty="0"/>
              <a:t>E</a:t>
            </a:r>
            <a:r>
              <a:rPr dirty="0"/>
              <a:t>mergence of improved software and algorithms has resulted in wide and practical </a:t>
            </a:r>
            <a:r>
              <a:rPr lang="en-US" dirty="0"/>
              <a:t>use</a:t>
            </a:r>
            <a:r>
              <a:rPr dirty="0"/>
              <a:t> to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6395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Applying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Using the foregoing relations we can rewrite Bayes Theorem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│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‾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Computing the denominator requires summing all cases in the subsets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bit of a mess!</a:t>
                </a:r>
              </a:p>
              <a:p>
                <a:pPr lvl="1"/>
                <a:r>
                  <a:rPr lang="en-US" dirty="0"/>
                  <a:t>And, the situation is worse if there are multiple alternative hypotheses!</a:t>
                </a:r>
              </a:p>
              <a:p>
                <a:r>
                  <a:rPr lang="en-US" dirty="0"/>
                  <a:t>Fortunately, we can often avoid computing this denominator by force</a:t>
                </a:r>
              </a:p>
              <a:p>
                <a:r>
                  <a:rPr lang="en-US" dirty="0"/>
                  <a:t>Write Bayes Theorem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Ignoring the normalization constant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444"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Denominator must account for all possible outcomes, or alternative hypotheses,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d>
                        <m:d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𝑦𝑝𝑡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𝑒𝑠𝑖𝑠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𝑒𝑣𝑖𝑑𝑒𝑛𝑐𝑒</m:t>
                          </m:r>
                        </m:e>
                      </m:d>
                      <m:r>
                        <a:rPr lang="ar-A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𝑒𝑣𝑖𝑑𝑒𝑛𝑐𝑒</m:t>
                              </m:r>
                              <m: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𝑦𝑝𝑜𝑡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𝑒𝑠𝑖𝑠</m:t>
                              </m:r>
                            </m:e>
                          </m:d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𝑦𝑝𝑜𝑡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𝑒𝑠𝑖𝑠</m:t>
                          </m:r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ar-A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𝑝𝑜𝑠𝑠𝑖𝑏𝑙𝑒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𝑝𝑜𝑡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𝑠𝑒𝑠</m:t>
                              </m:r>
                            </m:sub>
                            <m:sup/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𝑙𝑖𝑘𝑒𝑙𝑖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𝑜𝑜𝑑</m:t>
                              </m:r>
                              <m:d>
                                <m:dPr>
                                  <m:ctrlP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𝑒𝑣𝑖𝑑𝑒𝑛𝑐𝑒</m:t>
                                  </m:r>
                                  <m: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ar-AE" sz="2000" dirty="0"/>
              </a:p>
              <a:p>
                <a:r>
                  <a:rPr lang="en-US" sz="2000" dirty="0"/>
                  <a:t>Computing this denominator is a formidable problem!</a:t>
                </a:r>
              </a:p>
              <a:p>
                <a:pPr lvl="0"/>
                <a:r>
                  <a:rPr lang="en-US" sz="2000" dirty="0"/>
                  <a:t>Can be infinite number of alternative hypotheses; e.g. continuous random variable</a:t>
                </a:r>
                <a:endParaRPr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1077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Simplified Relationship for 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709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compute the posterior distribution?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𝑙𝑖𝑘𝑒𝑙𝑖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dirty="0"/>
                  <a:t>Or,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│ </m:t>
                      </m:r>
                      <m:r>
                        <m:rPr>
                          <m:nor/>
                        </m:rPr>
                        <a:rPr lang="en-US" dirty="0"/>
                        <m:t>𝑑𝑎𝑡𝑎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𝑑𝑎𝑡𝑎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|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𝑃</m:t>
                      </m:r>
                      <m:r>
                        <m:rPr>
                          <m:nor/>
                        </m:rPr>
                        <a:rPr lang="en-US" dirty="0"/>
                        <m:t>( </m:t>
                      </m:r>
                      <m:r>
                        <m:rPr>
                          <m:nor/>
                        </m:rPr>
                        <a:rPr lang="en-US" dirty="0"/>
                        <m:t>𝑝𝑎𝑟𝑎𝑚𝑒𝑡𝑒𝑟𝑠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Compute un-normalized function proportional to the posterior distribution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Sum over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lang="ar-AE" dirty="0"/>
                  <a:t> </a:t>
                </a:r>
                <a:r>
                  <a:rPr lang="en-US" dirty="0"/>
                  <a:t>to find the </a:t>
                </a:r>
                <a:r>
                  <a:rPr lang="en-US" b="1" dirty="0"/>
                  <a:t>marginal distribution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US" dirty="0"/>
                  <a:t>Normalize the posterior </a:t>
                </a:r>
                <a:endParaRPr lang="ar-AE" dirty="0"/>
              </a:p>
              <a:p>
                <a:pPr marL="0" lvl="0" indent="0">
                  <a:buNone/>
                </a:pPr>
                <a:r>
                  <a:rPr lang="en-US" dirty="0"/>
                  <a:t>Approach can transform an intractable computation into a simple summation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70985"/>
              </a:xfrm>
              <a:blipFill>
                <a:blip r:embed="rId2"/>
                <a:stretch>
                  <a:fillRect l="-963" t="-2901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F25B6-B34F-2431-4006-BA946139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37E5-C990-1F33-A71B-4452C4AF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Workflow for Bayes Modeling</a:t>
            </a:r>
          </a:p>
        </p:txBody>
      </p:sp>
    </p:spTree>
    <p:extLst>
      <p:ext uri="{BB962C8B-B14F-4D97-AF65-F5344CB8AC3E}">
        <p14:creationId xmlns:p14="http://schemas.microsoft.com/office/powerpoint/2010/main" val="376998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47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Bayes</a:t>
            </a:r>
            <a:r>
              <a:rPr lang="en-US" dirty="0"/>
              <a:t>ian Workflow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9968"/>
            <a:ext cx="8229600" cy="4291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goal of a Bayesian analysis is </a:t>
            </a:r>
            <a:r>
              <a:rPr b="1" dirty="0"/>
              <a:t>computing and performing inference </a:t>
            </a:r>
            <a:r>
              <a:rPr dirty="0"/>
              <a:t>on the </a:t>
            </a:r>
            <a:r>
              <a:rPr b="1" dirty="0"/>
              <a:t>posterior distribution of the model parameters</a:t>
            </a:r>
            <a:r>
              <a:rPr lang="en-US" dirty="0"/>
              <a:t>, generally following these steps</a:t>
            </a:r>
            <a:r>
              <a:rPr dirty="0"/>
              <a:t>:</a:t>
            </a:r>
          </a:p>
          <a:p>
            <a:pPr marL="342900" lvl="0" indent="-342900">
              <a:buAutoNum type="arabicPeriod"/>
            </a:pPr>
            <a:r>
              <a:rPr b="1" dirty="0"/>
              <a:t>Identify data </a:t>
            </a:r>
            <a:r>
              <a:rPr dirty="0"/>
              <a:t>relevant to the research question</a:t>
            </a:r>
          </a:p>
          <a:p>
            <a:pPr marL="342900" lvl="0" indent="-342900">
              <a:buAutoNum type="arabicPeriod"/>
            </a:pPr>
            <a:r>
              <a:rPr dirty="0"/>
              <a:t>Define a </a:t>
            </a:r>
            <a:r>
              <a:rPr b="1" dirty="0"/>
              <a:t>sampling plan </a:t>
            </a:r>
            <a:r>
              <a:rPr dirty="0"/>
              <a:t>for the data</a:t>
            </a:r>
            <a:r>
              <a:rPr lang="en-US" dirty="0"/>
              <a:t>,</a:t>
            </a:r>
            <a:r>
              <a:rPr dirty="0"/>
              <a:t> need not be collected in a single batch</a:t>
            </a:r>
          </a:p>
          <a:p>
            <a:pPr marL="342900" lvl="0" indent="-342900">
              <a:buAutoNum type="arabicPeriod"/>
            </a:pPr>
            <a:r>
              <a:rPr b="1" dirty="0"/>
              <a:t>Define the</a:t>
            </a:r>
            <a:r>
              <a:rPr lang="en-US" b="1" dirty="0"/>
              <a:t> likelihood</a:t>
            </a:r>
            <a:r>
              <a:rPr b="1" dirty="0"/>
              <a:t> model</a:t>
            </a:r>
            <a:r>
              <a:rPr dirty="0"/>
              <a:t>; e.g. regression model with Normal likelihood</a:t>
            </a:r>
          </a:p>
          <a:p>
            <a:pPr marL="342900" lvl="0" indent="-342900">
              <a:buAutoNum type="arabicPeriod"/>
            </a:pPr>
            <a:r>
              <a:rPr dirty="0"/>
              <a:t>Specify a </a:t>
            </a:r>
            <a:r>
              <a:rPr b="1" dirty="0"/>
              <a:t>prior distribution </a:t>
            </a:r>
            <a:r>
              <a:rPr dirty="0"/>
              <a:t>of the model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532B1-4F33-3818-EFF9-0D504058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15D1-9AB7-C13F-6BC4-1A0DF4CC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47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Bayes</a:t>
            </a:r>
            <a:r>
              <a:rPr lang="en-US" dirty="0"/>
              <a:t>ian Workflow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D501-71E7-A0BF-7B21-BE0AC1A1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9968"/>
            <a:ext cx="8229600" cy="4291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goal of a Bayesian analysis is </a:t>
            </a:r>
            <a:r>
              <a:rPr b="1" dirty="0"/>
              <a:t>computing and performing inference </a:t>
            </a:r>
            <a:r>
              <a:rPr dirty="0"/>
              <a:t>on the </a:t>
            </a:r>
            <a:r>
              <a:rPr b="1" dirty="0"/>
              <a:t>posterior distribution of the model parameters</a:t>
            </a:r>
            <a:r>
              <a:rPr lang="en-US" dirty="0"/>
              <a:t>, generally following these steps</a:t>
            </a:r>
            <a:r>
              <a:rPr dirty="0"/>
              <a:t>:</a:t>
            </a:r>
          </a:p>
          <a:p>
            <a:pPr marL="457200" lvl="0" indent="-457200">
              <a:buFont typeface="+mj-lt"/>
              <a:buAutoNum type="arabicPeriod" startAt="5"/>
            </a:pPr>
            <a:r>
              <a:rPr dirty="0"/>
              <a:t>Use the Bayesian inference formula to </a:t>
            </a:r>
            <a:r>
              <a:rPr b="1" dirty="0"/>
              <a:t>compute posterior distribution </a:t>
            </a:r>
            <a:r>
              <a:rPr dirty="0"/>
              <a:t>of the model parameters</a:t>
            </a:r>
          </a:p>
          <a:p>
            <a:pPr marL="342900" lvl="0" indent="-342900">
              <a:buAutoNum type="arabicPeriod" startAt="5"/>
            </a:pPr>
            <a:r>
              <a:rPr b="1" dirty="0"/>
              <a:t>Update the posterior </a:t>
            </a:r>
            <a:r>
              <a:rPr dirty="0"/>
              <a:t>as data is observed</a:t>
            </a:r>
          </a:p>
          <a:p>
            <a:pPr marL="342900" lvl="0" indent="-342900">
              <a:buAutoNum type="arabicPeriod" startAt="5"/>
            </a:pPr>
            <a:r>
              <a:rPr lang="en-US" dirty="0"/>
              <a:t>Perform </a:t>
            </a:r>
            <a:r>
              <a:rPr lang="en-US" b="1" dirty="0"/>
              <a:t>i</a:t>
            </a:r>
            <a:r>
              <a:rPr b="1" dirty="0"/>
              <a:t>nference</a:t>
            </a:r>
            <a:r>
              <a:rPr dirty="0"/>
              <a:t> on the posterior; </a:t>
            </a:r>
            <a:r>
              <a:rPr lang="en-US" dirty="0"/>
              <a:t>e.g. </a:t>
            </a:r>
            <a:r>
              <a:rPr dirty="0"/>
              <a:t>compute</a:t>
            </a:r>
            <a:r>
              <a:rPr lang="en-US" dirty="0"/>
              <a:t> </a:t>
            </a:r>
            <a:r>
              <a:rPr lang="en-US" b="1" dirty="0"/>
              <a:t>MAP</a:t>
            </a:r>
            <a:r>
              <a:rPr lang="en-US" dirty="0"/>
              <a:t> and</a:t>
            </a:r>
            <a:r>
              <a:rPr dirty="0"/>
              <a:t> </a:t>
            </a:r>
            <a:r>
              <a:rPr b="1" dirty="0"/>
              <a:t>credible interval</a:t>
            </a:r>
          </a:p>
          <a:p>
            <a:pPr marL="342900" lvl="0" indent="-342900">
              <a:buAutoNum type="arabicPeriod" startAt="5"/>
            </a:pPr>
            <a:r>
              <a:rPr lang="en-US" b="1" dirty="0"/>
              <a:t>S</a:t>
            </a:r>
            <a:r>
              <a:rPr b="1" dirty="0"/>
              <a:t>imulate from the posterior distribution</a:t>
            </a:r>
            <a:r>
              <a:rPr lang="en-US" b="1" dirty="0"/>
              <a:t>,</a:t>
            </a:r>
            <a:r>
              <a:rPr dirty="0"/>
              <a:t> predictions from the model.</a:t>
            </a:r>
          </a:p>
        </p:txBody>
      </p:sp>
    </p:spTree>
    <p:extLst>
      <p:ext uri="{BB962C8B-B14F-4D97-AF65-F5344CB8AC3E}">
        <p14:creationId xmlns:p14="http://schemas.microsoft.com/office/powerpoint/2010/main" val="29212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Updating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856"/>
            <a:ext cx="8229600" cy="34607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Updating belief </a:t>
            </a:r>
            <a:r>
              <a:rPr lang="en-US" sz="2200" dirty="0"/>
              <a:t>when </a:t>
            </a:r>
            <a:r>
              <a:rPr lang="en-US" sz="2200" b="1" dirty="0"/>
              <a:t>new evidence </a:t>
            </a:r>
            <a:r>
              <a:rPr lang="en-US" sz="2200" dirty="0"/>
              <a:t>becomes available is a major</a:t>
            </a:r>
            <a:r>
              <a:rPr sz="2200" dirty="0"/>
              <a:t> advantage of Bayesian model</a:t>
            </a:r>
            <a:r>
              <a:rPr lang="en-US" sz="2200" dirty="0"/>
              <a:t>s</a:t>
            </a:r>
            <a:endParaRPr sz="2200" dirty="0"/>
          </a:p>
          <a:p>
            <a:pPr lvl="0"/>
            <a:r>
              <a:rPr sz="2200" dirty="0"/>
              <a:t>In contrast, frequentist models </a:t>
            </a:r>
            <a:r>
              <a:rPr lang="en-US" sz="2200" dirty="0"/>
              <a:t>must be recomputed when new </a:t>
            </a:r>
            <a:r>
              <a:rPr sz="2200" dirty="0"/>
              <a:t>data </a:t>
            </a:r>
            <a:r>
              <a:rPr lang="en-US" sz="2200" dirty="0"/>
              <a:t>becomes available</a:t>
            </a:r>
            <a:endParaRPr sz="2200" dirty="0"/>
          </a:p>
          <a:p>
            <a:pPr lvl="0"/>
            <a:r>
              <a:rPr sz="2200" dirty="0"/>
              <a:t>The </a:t>
            </a:r>
            <a:r>
              <a:rPr sz="2200" b="1" dirty="0"/>
              <a:t>previous posterior serves as a prior</a:t>
            </a:r>
            <a:r>
              <a:rPr sz="2200" dirty="0"/>
              <a:t> </a:t>
            </a:r>
            <a:r>
              <a:rPr sz="2200" b="1" dirty="0"/>
              <a:t>for model updates</a:t>
            </a:r>
            <a:endParaRPr lang="en-US" sz="2200" b="1" dirty="0"/>
          </a:p>
          <a:p>
            <a:r>
              <a:rPr lang="en-US" sz="2200" dirty="0"/>
              <a:t>The </a:t>
            </a:r>
            <a:r>
              <a:rPr lang="en-US" sz="2200" b="1" dirty="0"/>
              <a:t>posterior of a Bayesian model with no evidence is the prior</a:t>
            </a:r>
          </a:p>
          <a:p>
            <a:pPr lvl="0"/>
            <a:endParaRPr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B8028-71E8-04F0-99F0-C0C65132F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1571-632A-22D6-2692-C6877B22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Updating Bayesian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10E2-6D8E-1174-0162-EA4A4CF6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3856"/>
            <a:ext cx="8229600" cy="9110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Updating belief </a:t>
            </a:r>
            <a:r>
              <a:rPr lang="en-US" sz="2200" dirty="0"/>
              <a:t>when </a:t>
            </a:r>
            <a:r>
              <a:rPr lang="en-US" sz="2200" b="1" dirty="0"/>
              <a:t>new evidence </a:t>
            </a:r>
            <a:r>
              <a:rPr lang="en-US" sz="2200" dirty="0"/>
              <a:t>becomes available is a major</a:t>
            </a:r>
            <a:r>
              <a:rPr sz="2200" dirty="0"/>
              <a:t> advantage of Bayesian model</a:t>
            </a:r>
            <a:r>
              <a:rPr lang="en-US" sz="2200" dirty="0"/>
              <a:t>s</a:t>
            </a:r>
            <a:endParaRPr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ABE3D-977C-FFC6-49A0-F3525BF80634}"/>
                  </a:ext>
                </a:extLst>
              </p:cNvPr>
              <p:cNvSpPr txBox="1"/>
              <p:nvPr/>
            </p:nvSpPr>
            <p:spPr>
              <a:xfrm>
                <a:off x="394855" y="3330365"/>
                <a:ext cx="8192192" cy="73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ABE3D-977C-FFC6-49A0-F3525BF8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3330365"/>
                <a:ext cx="8192192" cy="733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15A8C-41B9-6313-A097-9B785C8E4CC6}"/>
              </a:ext>
            </a:extLst>
          </p:cNvPr>
          <p:cNvSpPr txBox="1"/>
          <p:nvPr/>
        </p:nvSpPr>
        <p:spPr>
          <a:xfrm>
            <a:off x="6717376" y="1748498"/>
            <a:ext cx="226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Current belief, or posterior distribution, used as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3B6D7-7EA2-FA1D-494E-88877356DF69}"/>
              </a:ext>
            </a:extLst>
          </p:cNvPr>
          <p:cNvSpPr txBox="1"/>
          <p:nvPr/>
        </p:nvSpPr>
        <p:spPr>
          <a:xfrm>
            <a:off x="3764281" y="2143492"/>
            <a:ext cx="264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Compute likelihood for new evidence (new data)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CAA2-C444-4C1F-ED55-63F657C8D228}"/>
              </a:ext>
            </a:extLst>
          </p:cNvPr>
          <p:cNvSpPr txBox="1"/>
          <p:nvPr/>
        </p:nvSpPr>
        <p:spPr>
          <a:xfrm>
            <a:off x="516775" y="2420491"/>
            <a:ext cx="264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Updated posterior is updated belief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414B79-2224-4F9D-1E79-C3410F0ABE7D}"/>
              </a:ext>
            </a:extLst>
          </p:cNvPr>
          <p:cNvCxnSpPr>
            <a:stCxn id="6" idx="2"/>
          </p:cNvCxnSpPr>
          <p:nvPr/>
        </p:nvCxnSpPr>
        <p:spPr>
          <a:xfrm flipH="1">
            <a:off x="7198822" y="2948827"/>
            <a:ext cx="653242" cy="4427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88C707-7564-231E-602C-4C690381B13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871258" y="3066822"/>
            <a:ext cx="216825" cy="32477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6A37EF-C51E-E3C6-FD91-0541B1F89FA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40577" y="3066822"/>
            <a:ext cx="703117" cy="4427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AB51-EDD4-EC54-D5ED-D049F421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CA76-D04E-6DB5-EC8E-7729DD25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Updating Bayesian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4118-7492-E1B3-5B40-FBB8BF78F5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3856"/>
                <a:ext cx="8229600" cy="386624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200" b="1" dirty="0"/>
                  <a:t>Updating belief </a:t>
                </a:r>
                <a:r>
                  <a:rPr lang="en-US" sz="2200" dirty="0"/>
                  <a:t>when </a:t>
                </a:r>
                <a:r>
                  <a:rPr lang="en-US" sz="2200" b="1" dirty="0"/>
                  <a:t>new evidence </a:t>
                </a:r>
                <a:r>
                  <a:rPr lang="en-US" sz="2200" dirty="0"/>
                  <a:t>becomes available is a major advantage of Bayesian models</a:t>
                </a:r>
              </a:p>
              <a:p>
                <a:pPr lvl="0"/>
                <a:r>
                  <a:rPr lang="en-US" sz="2200" dirty="0"/>
                  <a:t>The </a:t>
                </a:r>
                <a:r>
                  <a:rPr lang="en-US" sz="2200" b="1" dirty="0"/>
                  <a:t>posterior of a Bayesian model with no evidence is the prior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00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𝑏𝑒𝑙𝑖𝑒𝑓</m:t>
                      </m:r>
                    </m:oMath>
                  </m:oMathPara>
                </a14:m>
                <a:endParaRPr lang="ar-AE" sz="1900" b="1" dirty="0"/>
              </a:p>
              <a:p>
                <a:r>
                  <a:rPr lang="en-US" sz="2200" dirty="0"/>
                  <a:t>There is no evidence,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200" dirty="0"/>
                  <a:t>, so the likelihood, </a:t>
                </a:r>
                <a14:m>
                  <m:oMath xmlns:m="http://schemas.openxmlformats.org/officeDocument/2006/math">
                    <m:r>
                      <a:rPr lang="ar-AE" sz="21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1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ar-AE" sz="21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1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lang="en-US" sz="2200" dirty="0"/>
                  <a:t>, and distribution of data, </a:t>
                </a:r>
                <a14:m>
                  <m:oMath xmlns:m="http://schemas.openxmlformats.org/officeDocument/2006/math">
                    <m:r>
                      <a:rPr lang="ar-AE" sz="21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10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</m:oMath>
                </a14:m>
                <a:r>
                  <a:rPr lang="en-US" sz="2200" dirty="0"/>
                  <a:t>, are just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4118-7492-E1B3-5B40-FBB8BF78F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3856"/>
                <a:ext cx="8229600" cy="3866249"/>
              </a:xfrm>
              <a:blipFill>
                <a:blip r:embed="rId2"/>
                <a:stretch>
                  <a:fillRect l="-963" t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90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C4A7-9FB4-30BC-41F9-96CE8931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D05B-BA60-70AD-962A-9B2D38DB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Prior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0221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r>
              <a:rPr lang="en-US" dirty="0"/>
              <a:t>F</a:t>
            </a:r>
            <a:r>
              <a:rPr dirty="0"/>
              <a:t>requentist statistics compute</a:t>
            </a:r>
            <a:r>
              <a:rPr lang="en-US" dirty="0"/>
              <a:t>s</a:t>
            </a:r>
            <a:r>
              <a:rPr dirty="0"/>
              <a:t> a point estimate and confidence interval from a sample</a:t>
            </a:r>
            <a:endParaRPr lang="en-US" dirty="0"/>
          </a:p>
          <a:p>
            <a:r>
              <a:rPr lang="en-US" dirty="0"/>
              <a:t>The objective of Bayesian analysis is to compute a </a:t>
            </a:r>
            <a:r>
              <a:rPr lang="en-US" b="1" dirty="0"/>
              <a:t>posterior distribution</a:t>
            </a:r>
          </a:p>
          <a:p>
            <a:r>
              <a:rPr lang="en-US" dirty="0"/>
              <a:t>Inference can be performed on the posterior distribution by finding the </a:t>
            </a:r>
            <a:r>
              <a:rPr lang="en-US" b="1" dirty="0"/>
              <a:t>maximum a </a:t>
            </a:r>
            <a:r>
              <a:rPr lang="en-US" b="1" dirty="0" err="1"/>
              <a:t>postiori</a:t>
            </a:r>
            <a:r>
              <a:rPr lang="en-US" b="1" dirty="0"/>
              <a:t> (MAP)</a:t>
            </a:r>
            <a:r>
              <a:rPr lang="en-US" dirty="0"/>
              <a:t> value and a </a:t>
            </a:r>
            <a:r>
              <a:rPr lang="en-US" b="1" dirty="0"/>
              <a:t>credible interval</a:t>
            </a:r>
            <a:endParaRPr lang="en-US" dirty="0"/>
          </a:p>
          <a:p>
            <a:pPr lvl="0"/>
            <a:r>
              <a:rPr dirty="0"/>
              <a:t>The </a:t>
            </a:r>
            <a:r>
              <a:rPr b="1" dirty="0"/>
              <a:t>posterior distribution is said to quantify our current belief</a:t>
            </a:r>
            <a:endParaRPr lang="en-US" b="1" dirty="0"/>
          </a:p>
          <a:p>
            <a:pPr lvl="0"/>
            <a:r>
              <a:rPr lang="en-US" dirty="0"/>
              <a:t>Bayesian models allow expressing </a:t>
            </a:r>
            <a:r>
              <a:rPr lang="en-US" b="1" dirty="0"/>
              <a:t>prior information </a:t>
            </a:r>
            <a:r>
              <a:rPr lang="en-US" dirty="0"/>
              <a:t>in the form of a </a:t>
            </a:r>
            <a:r>
              <a:rPr lang="en-US" b="1" dirty="0"/>
              <a:t>prior distribution</a:t>
            </a:r>
          </a:p>
          <a:p>
            <a:pPr lvl="0"/>
            <a:r>
              <a:rPr lang="en-US" dirty="0"/>
              <a:t>Update beliefs based on </a:t>
            </a:r>
            <a:r>
              <a:rPr lang="en-US" b="1" dirty="0"/>
              <a:t>additional data </a:t>
            </a:r>
            <a:r>
              <a:rPr lang="en-US" dirty="0"/>
              <a:t>or </a:t>
            </a:r>
            <a:r>
              <a:rPr lang="en-US" b="1" dirty="0"/>
              <a:t>evidence</a:t>
            </a:r>
            <a:endParaRPr lang="en-US" dirty="0"/>
          </a:p>
          <a:p>
            <a:r>
              <a:rPr lang="en-US" dirty="0"/>
              <a:t>Frequentist models which must be recomputed from a complete sample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2200" dirty="0"/>
              <a:t>The </a:t>
            </a:r>
            <a:r>
              <a:rPr sz="2200" b="1" dirty="0"/>
              <a:t>choice of the prior </a:t>
            </a:r>
            <a:r>
              <a:rPr sz="2200" dirty="0"/>
              <a:t>is a difficult, and potentially vexing, problem when performing Bayesian analysis</a:t>
            </a:r>
          </a:p>
          <a:p>
            <a:pPr lvl="0"/>
            <a:r>
              <a:rPr sz="2200" dirty="0"/>
              <a:t>The need to choose a prior has often been cited as a reason why Bayesian models are impractical</a:t>
            </a:r>
          </a:p>
          <a:p>
            <a:pPr lvl="0"/>
            <a:r>
              <a:rPr sz="2200" dirty="0"/>
              <a:t>General guidance is that a prior must be </a:t>
            </a:r>
            <a:r>
              <a:rPr sz="2200" b="1" dirty="0"/>
              <a:t>convincing to a skeptical audience</a:t>
            </a:r>
            <a:endParaRPr sz="2200" dirty="0"/>
          </a:p>
          <a:p>
            <a:pPr lvl="0"/>
            <a:r>
              <a:rPr lang="en-US" sz="2200" dirty="0"/>
              <a:t>T</a:t>
            </a:r>
            <a:r>
              <a:rPr sz="2200" dirty="0"/>
              <a:t>end to use vague or less informative priors in practice</a:t>
            </a:r>
            <a:endParaRPr lang="en-US" sz="2200" dirty="0"/>
          </a:p>
          <a:p>
            <a:pPr lvl="0"/>
            <a:r>
              <a:rPr lang="en-US" sz="2200" dirty="0"/>
              <a:t>In practice, given a bit of data Bayesian models are robust to choice of prior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02633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Some possible approaches to prior selection include:</a:t>
            </a:r>
          </a:p>
          <a:p>
            <a:pPr lvl="0"/>
            <a:r>
              <a:rPr dirty="0"/>
              <a:t>Use </a:t>
            </a:r>
            <a:r>
              <a:rPr b="1" dirty="0"/>
              <a:t>empirical information</a:t>
            </a:r>
          </a:p>
          <a:p>
            <a:pPr lvl="1"/>
            <a:r>
              <a:rPr b="1" dirty="0"/>
              <a:t>Empirical Bayes estimate</a:t>
            </a:r>
            <a:r>
              <a:rPr lang="en-US" b="1" dirty="0"/>
              <a:t>s</a:t>
            </a:r>
            <a:r>
              <a:rPr dirty="0"/>
              <a:t> prior from sample of observations</a:t>
            </a:r>
          </a:p>
          <a:p>
            <a:pPr lvl="0"/>
            <a:r>
              <a:rPr dirty="0"/>
              <a:t>Apply </a:t>
            </a:r>
            <a:r>
              <a:rPr b="1" dirty="0"/>
              <a:t>domain knowledge</a:t>
            </a:r>
            <a:r>
              <a:rPr dirty="0"/>
              <a:t> to determine a reasonable distribution</a:t>
            </a:r>
          </a:p>
          <a:p>
            <a:pPr lvl="1"/>
            <a:r>
              <a:rPr lang="en-US" dirty="0"/>
              <a:t>I</a:t>
            </a:r>
            <a:r>
              <a:rPr dirty="0"/>
              <a:t>nformation from </a:t>
            </a:r>
            <a:r>
              <a:rPr lang="en-US" dirty="0"/>
              <a:t>existing</a:t>
            </a:r>
            <a:r>
              <a:rPr dirty="0"/>
              <a:t> work</a:t>
            </a:r>
          </a:p>
          <a:p>
            <a:pPr lvl="1"/>
            <a:r>
              <a:rPr dirty="0"/>
              <a:t>Example, the viable range of parameter values computed from physical principles</a:t>
            </a:r>
          </a:p>
          <a:p>
            <a:pPr lvl="1"/>
            <a:r>
              <a:rPr dirty="0"/>
              <a:t>Example, </a:t>
            </a:r>
            <a:r>
              <a:rPr lang="en-US" dirty="0"/>
              <a:t>a known </a:t>
            </a:r>
            <a:r>
              <a:rPr dirty="0"/>
              <a:t>price range for some asset</a:t>
            </a:r>
          </a:p>
          <a:p>
            <a:pPr lvl="0"/>
            <a:r>
              <a:rPr dirty="0"/>
              <a:t>If there is poor prior knowledge for the problem a </a:t>
            </a:r>
            <a:r>
              <a:rPr b="1" dirty="0"/>
              <a:t>non-informative prior</a:t>
            </a:r>
            <a:r>
              <a:rPr dirty="0"/>
              <a:t> can be used</a:t>
            </a:r>
          </a:p>
          <a:p>
            <a:pPr lvl="1"/>
            <a:r>
              <a:rPr dirty="0"/>
              <a:t>One possibility is a Uniform distribution. But </a:t>
            </a:r>
            <a:r>
              <a:rPr b="1" dirty="0"/>
              <a:t>be careful</a:t>
            </a:r>
            <a:r>
              <a:rPr lang="en-US" b="1" dirty="0"/>
              <a:t>, </a:t>
            </a:r>
            <a:r>
              <a:rPr lang="en-US" dirty="0"/>
              <a:t>a </a:t>
            </a:r>
            <a:r>
              <a:rPr dirty="0"/>
              <a:t>uniform prior is informative because of limits on the values!</a:t>
            </a:r>
          </a:p>
          <a:p>
            <a:pPr lvl="1"/>
            <a:r>
              <a:rPr dirty="0"/>
              <a:t>Other options include the </a:t>
            </a:r>
            <a:r>
              <a:rPr dirty="0" err="1">
                <a:hlinkClick r:id="rId2"/>
              </a:rPr>
              <a:t>Jefferys</a:t>
            </a:r>
            <a:r>
              <a:rPr dirty="0">
                <a:hlinkClick r:id="rId2"/>
              </a:rPr>
              <a:t>’ prior</a:t>
            </a:r>
            <a:r>
              <a:rPr lang="en-US" dirty="0"/>
              <a:t>, but hard to work with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</a:t>
            </a:r>
            <a:r>
              <a:rPr lang="en-US" dirty="0"/>
              <a:t>can we use </a:t>
            </a:r>
            <a:r>
              <a:rPr b="1" dirty="0"/>
              <a:t>empirical information</a:t>
            </a:r>
            <a:r>
              <a:rPr dirty="0"/>
              <a:t> to estimate the parameters of the prior distribution</a:t>
            </a:r>
            <a:r>
              <a:rPr lang="en-US" dirty="0"/>
              <a:t>?</a:t>
            </a:r>
            <a:endParaRPr dirty="0"/>
          </a:p>
          <a:p>
            <a:pPr lvl="0"/>
            <a:r>
              <a:rPr dirty="0"/>
              <a:t>Deriving a prior distribution in this manner is called </a:t>
            </a:r>
            <a:r>
              <a:rPr b="1" dirty="0"/>
              <a:t>empirical Bayes</a:t>
            </a:r>
          </a:p>
          <a:p>
            <a:pPr lvl="1"/>
            <a:r>
              <a:rPr lang="en-US" dirty="0"/>
              <a:t>Estimation of useful priors has</a:t>
            </a:r>
            <a:r>
              <a:rPr dirty="0"/>
              <a:t> become practical with large modern data sets</a:t>
            </a:r>
          </a:p>
          <a:p>
            <a:pPr lvl="1"/>
            <a:r>
              <a:rPr dirty="0"/>
              <a:t>Empirical Bayes approach is often applied in practice</a:t>
            </a:r>
          </a:p>
          <a:p>
            <a:pPr lvl="1"/>
            <a:r>
              <a:rPr dirty="0"/>
              <a:t>Some Bayesian theoreticians do not consider this a Bayesian approach at all!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89D7-52E4-0326-1397-B0527A10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4EDA-9937-AA26-A0B7-8CDCB422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you choose a prior?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1D70-5AE5-82A2-EF10-35C49D43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How </a:t>
            </a:r>
            <a:r>
              <a:rPr lang="en-US" dirty="0"/>
              <a:t>can we use </a:t>
            </a:r>
            <a:r>
              <a:rPr b="1" dirty="0"/>
              <a:t>empirical information</a:t>
            </a:r>
            <a:r>
              <a:rPr dirty="0"/>
              <a:t> to estimate the parameters of the prior distribution</a:t>
            </a:r>
            <a:r>
              <a:rPr lang="en-US" dirty="0"/>
              <a:t>?</a:t>
            </a:r>
            <a:endParaRPr dirty="0"/>
          </a:p>
          <a:p>
            <a:pPr lvl="0"/>
            <a:r>
              <a:rPr dirty="0"/>
              <a:t>Deriving a prior distribution in this manner is called </a:t>
            </a:r>
            <a:r>
              <a:rPr b="1" dirty="0"/>
              <a:t>empirical Bayes</a:t>
            </a:r>
          </a:p>
          <a:p>
            <a:pPr lvl="0"/>
            <a:r>
              <a:rPr dirty="0"/>
              <a:t>Example, need a prior distribution of home prices per square foot by location</a:t>
            </a:r>
          </a:p>
          <a:p>
            <a:pPr lvl="1"/>
            <a:r>
              <a:rPr dirty="0"/>
              <a:t>Use </a:t>
            </a:r>
            <a:r>
              <a:rPr b="1" dirty="0"/>
              <a:t>pooled information </a:t>
            </a:r>
            <a:r>
              <a:rPr dirty="0"/>
              <a:t>to compute distribution of prices for all locations</a:t>
            </a:r>
          </a:p>
          <a:p>
            <a:pPr lvl="1"/>
            <a:r>
              <a:rPr dirty="0"/>
              <a:t>Use the prior with specific </a:t>
            </a:r>
            <a:r>
              <a:rPr b="1" dirty="0"/>
              <a:t>evidence</a:t>
            </a:r>
            <a:r>
              <a:rPr dirty="0"/>
              <a:t> by locations</a:t>
            </a:r>
            <a:r>
              <a:rPr lang="en-US" dirty="0"/>
              <a:t>, property characteristics, etc.</a:t>
            </a:r>
            <a:r>
              <a:rPr dirty="0"/>
              <a:t> to </a:t>
            </a:r>
            <a:r>
              <a:rPr b="1" dirty="0"/>
              <a:t>compute posteriors </a:t>
            </a:r>
            <a:r>
              <a:rPr dirty="0"/>
              <a:t>by location</a:t>
            </a:r>
          </a:p>
          <a:p>
            <a:pPr lvl="1"/>
            <a:r>
              <a:rPr dirty="0"/>
              <a:t>Is example of </a:t>
            </a:r>
            <a:r>
              <a:rPr b="1" dirty="0"/>
              <a:t>hierarchical model</a:t>
            </a:r>
          </a:p>
          <a:p>
            <a:pPr lvl="0"/>
            <a:r>
              <a:rPr dirty="0"/>
              <a:t>Typically, a </a:t>
            </a:r>
            <a:r>
              <a:rPr b="1" dirty="0"/>
              <a:t>less informative prior distribution </a:t>
            </a:r>
            <a:r>
              <a:rPr dirty="0"/>
              <a:t>is used than the actual empirical distribution so the model is not overly</a:t>
            </a:r>
            <a:r>
              <a:rPr lang="en-US" dirty="0"/>
              <a:t> </a:t>
            </a:r>
            <a:r>
              <a:rPr dirty="0"/>
              <a:t>constrained</a:t>
            </a:r>
          </a:p>
        </p:txBody>
      </p:sp>
    </p:spTree>
    <p:extLst>
      <p:ext uri="{BB962C8B-B14F-4D97-AF65-F5344CB8AC3E}">
        <p14:creationId xmlns:p14="http://schemas.microsoft.com/office/powerpoint/2010/main" val="70047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Conjugate Prior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dirty="0"/>
              <a:t>conjugate prior </a:t>
            </a:r>
            <a:r>
              <a:rPr lang="en-US" dirty="0"/>
              <a:t>is a</a:t>
            </a:r>
            <a:r>
              <a:rPr dirty="0"/>
              <a:t>n analytically and computationally simple choice </a:t>
            </a:r>
            <a:r>
              <a:rPr lang="en-US" dirty="0"/>
              <a:t>of </a:t>
            </a:r>
            <a:r>
              <a:rPr dirty="0"/>
              <a:t>prior distribution</a:t>
            </a:r>
            <a:endParaRPr b="1" dirty="0"/>
          </a:p>
          <a:p>
            <a:pPr lvl="0"/>
            <a:r>
              <a:rPr lang="en-US" dirty="0"/>
              <a:t>The posterior distribution computed from the product of a</a:t>
            </a:r>
            <a:r>
              <a:rPr dirty="0"/>
              <a:t> likelihood function </a:t>
            </a:r>
            <a:r>
              <a:rPr lang="en-US" dirty="0"/>
              <a:t>and a</a:t>
            </a:r>
            <a:r>
              <a:rPr dirty="0"/>
              <a:t> conjugate</a:t>
            </a:r>
            <a:r>
              <a:rPr lang="en-US" dirty="0"/>
              <a:t> prior</a:t>
            </a:r>
            <a:r>
              <a:rPr dirty="0"/>
              <a:t> </a:t>
            </a:r>
            <a:r>
              <a:rPr lang="en-US" dirty="0"/>
              <a:t>is</a:t>
            </a:r>
            <a:r>
              <a:rPr dirty="0"/>
              <a:t> in the same family as the prior</a:t>
            </a:r>
          </a:p>
          <a:p>
            <a:pPr lvl="0"/>
            <a:r>
              <a:rPr dirty="0"/>
              <a:t>Attractive idea for cases where the conjugate distribution exists</a:t>
            </a:r>
          </a:p>
          <a:p>
            <a:pPr lvl="1"/>
            <a:r>
              <a:rPr dirty="0"/>
              <a:t>Analytic results can be computed</a:t>
            </a:r>
          </a:p>
          <a:p>
            <a:pPr lvl="1"/>
            <a:r>
              <a:rPr dirty="0"/>
              <a:t>The posterior is a known distribution</a:t>
            </a:r>
          </a:p>
          <a:p>
            <a:pPr lvl="0"/>
            <a:r>
              <a:rPr dirty="0"/>
              <a:t>But there are many practical cases where a conjugate prior is not used</a:t>
            </a:r>
          </a:p>
          <a:p>
            <a:pPr lvl="1"/>
            <a:r>
              <a:rPr dirty="0"/>
              <a:t>We will address more general methods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Conjugate Prior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9118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dirty="0"/>
              <a:t>conjugate prior </a:t>
            </a:r>
            <a:r>
              <a:rPr lang="en-US" dirty="0"/>
              <a:t>is a</a:t>
            </a:r>
            <a:r>
              <a:rPr dirty="0"/>
              <a:t>n analytically and computationally simple choice </a:t>
            </a:r>
            <a:r>
              <a:rPr lang="en-US" dirty="0"/>
              <a:t>of </a:t>
            </a:r>
            <a:r>
              <a:rPr dirty="0"/>
              <a:t>prior distribution</a:t>
            </a:r>
            <a:endParaRPr b="1" dirty="0"/>
          </a:p>
          <a:p>
            <a:pPr marL="0" lvl="0" indent="0"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66C75E-7B17-E61D-D06E-2AC759ECB0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350214"/>
                  </p:ext>
                </p:extLst>
              </p:nvPr>
            </p:nvGraphicFramePr>
            <p:xfrm>
              <a:off x="1243584" y="2039366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95547963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056309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Likelihood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Conjugate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751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Bernoulli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908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25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Poisson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5988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Categorical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Dirichlet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211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635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variance,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Inverse 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02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inverse variance,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315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66C75E-7B17-E61D-D06E-2AC759ECB0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350214"/>
                  </p:ext>
                </p:extLst>
              </p:nvPr>
            </p:nvGraphicFramePr>
            <p:xfrm>
              <a:off x="1243584" y="2039366"/>
              <a:ext cx="6096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95547963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056309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Likelihood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Conjugate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7518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Bernoulli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908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Binomial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Beta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25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Poisson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5988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Categorical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Dirichlet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211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 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Normal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635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608197" r="-10100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Inverse 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02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" t="-708197" r="-1010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Gamma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315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5147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3920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Example: </a:t>
                </a:r>
                <a:r>
                  <a:rPr dirty="0"/>
                  <a:t>analyz</a:t>
                </a:r>
                <a:r>
                  <a:rPr lang="en-US" dirty="0"/>
                  <a:t>e </a:t>
                </a:r>
                <a:r>
                  <a:rPr dirty="0"/>
                  <a:t>the incidence of distracted drivers</a:t>
                </a:r>
              </a:p>
              <a:p>
                <a:pPr lvl="0"/>
                <a:r>
                  <a:rPr lang="en-US" b="1" dirty="0"/>
                  <a:t>Sample Data: </a:t>
                </a:r>
                <a:r>
                  <a:rPr dirty="0"/>
                  <a:t>Randomly sample the behavior of 40 drivers at an intersection and determine if they exhibit distracted driving or not</a:t>
                </a:r>
              </a:p>
              <a:p>
                <a:pPr lvl="0"/>
                <a:r>
                  <a:rPr lang="en-US" b="1" dirty="0"/>
                  <a:t>Choose Likelihood Model: </a:t>
                </a:r>
                <a:r>
                  <a:rPr dirty="0"/>
                  <a:t>Data are Binomially distributed, a driver is distracted or not, with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trials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successes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number of failures</a:t>
                </a:r>
              </a:p>
              <a:p>
                <a:pPr lvl="0"/>
                <a:r>
                  <a:rPr dirty="0"/>
                  <a:t>Binomial likelihood has one parameter we need to estimate,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, the probability of success</a:t>
                </a:r>
                <a:endParaRPr lang="en-US" dirty="0"/>
              </a:p>
              <a:p>
                <a:pPr lvl="0"/>
                <a:r>
                  <a:rPr lang="en-US" dirty="0"/>
                  <a:t>Goal is to compute the </a:t>
                </a:r>
                <a:r>
                  <a:rPr lang="en-US" b="1" dirty="0"/>
                  <a:t>posterior distribution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b="1" dirty="0"/>
                  <a:t> 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39209"/>
              </a:xfrm>
              <a:blipFill>
                <a:blip r:embed="rId2"/>
                <a:stretch>
                  <a:fillRect l="-74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Working with</a:t>
            </a:r>
            <a:r>
              <a:rPr lang="en-US" dirty="0"/>
              <a:t> a</a:t>
            </a:r>
            <a:r>
              <a:rPr dirty="0"/>
              <a:t> 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Example: The steps to compute the posterior</a:t>
                </a:r>
                <a:r>
                  <a:rPr dirty="0"/>
                  <a:t>:</a:t>
                </a:r>
              </a:p>
              <a:p>
                <a:pPr marL="342900" lvl="0" indent="-342900">
                  <a:buAutoNum type="arabicPeriod"/>
                </a:pPr>
                <a:r>
                  <a:rPr lang="en-US" b="1" dirty="0"/>
                  <a:t>Select</a:t>
                </a:r>
                <a:r>
                  <a:rPr b="1" dirty="0"/>
                  <a:t> the conjugate prior</a:t>
                </a:r>
                <a:r>
                  <a:rPr dirty="0"/>
                  <a:t>, the </a:t>
                </a:r>
                <a:r>
                  <a:rPr b="1" dirty="0"/>
                  <a:t>Beta distribution </a:t>
                </a:r>
                <a:r>
                  <a:rPr dirty="0"/>
                  <a:t>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 (or a,</a:t>
                </a:r>
                <a:r>
                  <a:rPr lang="en-US" dirty="0"/>
                  <a:t> </a:t>
                </a:r>
                <a:r>
                  <a:rPr dirty="0"/>
                  <a:t>b)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Using the data sample, compute the </a:t>
                </a:r>
                <a:r>
                  <a:rPr lang="en-US" dirty="0"/>
                  <a:t>binomial </a:t>
                </a:r>
                <a:r>
                  <a:rPr dirty="0"/>
                  <a:t>likelihood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Compute the</a:t>
                </a:r>
                <a:r>
                  <a:rPr lang="en-US" dirty="0"/>
                  <a:t> </a:t>
                </a:r>
                <a:r>
                  <a:rPr lang="en-US" b="1" dirty="0"/>
                  <a:t>Beta</a:t>
                </a:r>
                <a:r>
                  <a:rPr b="1" dirty="0"/>
                  <a:t> posterior distribution </a:t>
                </a:r>
                <a:r>
                  <a:rPr dirty="0"/>
                  <a:t>of distracted driving</a:t>
                </a:r>
                <a:r>
                  <a:rPr lang="en-US" dirty="0"/>
                  <a:t> as product of likelihood and prior</a:t>
                </a:r>
                <a:endParaRPr dirty="0"/>
              </a:p>
              <a:p>
                <a:pPr marL="342900" lvl="0" indent="-342900">
                  <a:buAutoNum type="arabicPeriod"/>
                </a:pPr>
                <a:r>
                  <a:rPr b="1" dirty="0"/>
                  <a:t>Add more evidence </a:t>
                </a:r>
                <a:r>
                  <a:rPr dirty="0"/>
                  <a:t>(data) and update the posterior distribution.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1436" b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07"/>
            <a:ext cx="8229600" cy="50115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Working with a</a:t>
            </a:r>
            <a:r>
              <a:rPr dirty="0"/>
              <a:t> Conjugate </a:t>
            </a:r>
            <a:r>
              <a:rPr lang="en-US" dirty="0"/>
              <a:t>Prior</a:t>
            </a:r>
            <a:endParaRPr dirty="0"/>
          </a:p>
        </p:txBody>
      </p:sp>
      <p:pic>
        <p:nvPicPr>
          <p:cNvPr id="4" name="Picture 1" descr="../images/Be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47378" y="655153"/>
            <a:ext cx="6596622" cy="43403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/>
              <p:cNvSpPr txBox="1"/>
              <p:nvPr/>
            </p:nvSpPr>
            <p:spPr>
              <a:xfrm>
                <a:off x="319024" y="727881"/>
                <a:ext cx="2184400" cy="419493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r>
                  <a:rPr lang="en-US" sz="2000" dirty="0"/>
                  <a:t>What are the properties of the Beta distribution for different parameter values?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symmetric distribution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right skewed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left skewed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ctr"/>
                <a:endParaRPr sz="2000" dirty="0"/>
              </a:p>
            </p:txBody>
          </p:sp>
        </mc:Choice>
        <mc:Fallback xmlns=""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4" y="727881"/>
                <a:ext cx="2184400" cy="4194930"/>
              </a:xfrm>
              <a:prstGeom prst="rect">
                <a:avLst/>
              </a:prstGeom>
              <a:blipFill>
                <a:blip r:embed="rId3"/>
                <a:stretch>
                  <a:fillRect l="-2786" t="-726" b="-6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8240"/>
                <a:ext cx="8229600" cy="3881120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Consider the product of a </a:t>
                </a:r>
                <a:r>
                  <a:rPr lang="en-US" b="1" dirty="0"/>
                  <a:t>Binomial likelihood </a:t>
                </a:r>
                <a:r>
                  <a:rPr lang="en-US" dirty="0"/>
                  <a:t>and a </a:t>
                </a:r>
                <a:r>
                  <a:rPr lang="en-US" b="1" dirty="0"/>
                  <a:t>Beta prior</a:t>
                </a:r>
              </a:p>
              <a:p>
                <a:pPr lvl="0"/>
                <a:r>
                  <a:rPr lang="en-US" dirty="0"/>
                  <a:t>Define evidence 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trials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failures</a:t>
                </a:r>
              </a:p>
              <a:p>
                <a:pPr lvl="0"/>
                <a:r>
                  <a:rPr lang="en-US" dirty="0"/>
                  <a:t>Prior is a Beta distribution with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or the parameter vector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ar-AE" dirty="0"/>
              </a:p>
              <a:p>
                <a:pPr lvl="0"/>
                <a:r>
                  <a:rPr lang="en-US" dirty="0"/>
                  <a:t>From Bayes Theorem the distribution of the posterior: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𝑙𝑖𝑘𝑒𝑙𝑖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𝑜𝑜𝑑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𝑑𝑖𝑠𝑡𝑟𝑖𝑏𝑢𝑡𝑖𝑜𝑛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𝐵𝑖𝑛𝑜𝑚𝑖𝑎𝑙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𝐵𝑒𝑡𝑎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8240"/>
                <a:ext cx="8229600" cy="3881120"/>
              </a:xfrm>
              <a:blipFill>
                <a:blip r:embed="rId2"/>
                <a:stretch>
                  <a:fillRect l="-963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Bayesian Model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229"/>
            <a:ext cx="4728029" cy="38162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methods made global headlines with the successful location of the missing Air France Flight 447</a:t>
            </a:r>
          </a:p>
          <a:p>
            <a:pPr lvl="0"/>
            <a:r>
              <a:rPr dirty="0"/>
              <a:t>Aircraft had disappeared in little traveled area of the South Atlantic Ocean</a:t>
            </a:r>
            <a:r>
              <a:rPr lang="en-US" dirty="0"/>
              <a:t> on June 1, 2009</a:t>
            </a:r>
            <a:endParaRPr dirty="0"/>
          </a:p>
          <a:p>
            <a:pPr lvl="0"/>
            <a:r>
              <a:rPr dirty="0"/>
              <a:t>Conventional location methods had failed to locate the wreckage; potential search area too large</a:t>
            </a:r>
          </a:p>
          <a:p>
            <a:pPr lvl="0"/>
            <a:r>
              <a:rPr dirty="0"/>
              <a:t>Bayesian methods rapidly narrowed the prospective search area</a:t>
            </a:r>
          </a:p>
          <a:p>
            <a:pPr lvl="1"/>
            <a:r>
              <a:rPr dirty="0"/>
              <a:t>Used ‘prior information’ on aircraft heading and time of satellite transmission</a:t>
            </a:r>
          </a:p>
        </p:txBody>
      </p:sp>
      <p:pic>
        <p:nvPicPr>
          <p:cNvPr id="4" name="Picture 1" descr="../images/AirFrance447_posterior_PDF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14290" y="1121229"/>
            <a:ext cx="3751696" cy="31659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39567" y="4345158"/>
            <a:ext cx="37011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locations of Air France 447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There are some useful insights you can gain from this relationship for (discrete) integer counts: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Posterior distribution is in the Beta family, as a result of conjugacy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evidence</a:t>
                </a:r>
              </a:p>
              <a:p>
                <a:pPr lvl="0"/>
                <a:r>
                  <a:rPr lang="en-US" dirty="0"/>
                  <a:t>a and b define the </a:t>
                </a:r>
                <a:r>
                  <a:rPr lang="en-US" b="1" dirty="0"/>
                  <a:t>prior</a:t>
                </a:r>
                <a:r>
                  <a:rPr lang="en-US" dirty="0"/>
                  <a:t> as </a:t>
                </a:r>
                <a:r>
                  <a:rPr lang="en-US" b="1" dirty="0"/>
                  <a:t>pseudo counts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𝑝𝑠𝑒𝑢𝑑𝑜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𝑠𝑢𝑐𝑐𝑒𝑠𝑠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𝑝𝑠𝑒𝑢𝑑𝑜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𝑓𝑎𝑖𝑙𝑢𝑟𝑒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 careful when creating a prior to </a:t>
                </a:r>
                <a:r>
                  <a:rPr lang="en-US" b="1" dirty="0"/>
                  <a:t>add 1</a:t>
                </a:r>
                <a:r>
                  <a:rPr lang="en-US" dirty="0"/>
                  <a:t> to the successes and failures</a:t>
                </a:r>
              </a:p>
              <a:p>
                <a:pPr lvl="1"/>
                <a:r>
                  <a:rPr lang="en-US" dirty="0"/>
                  <a:t>The larger the total pseudo counts,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stronger the prior information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  <a:blipFill>
                <a:blip r:embed="rId2"/>
                <a:stretch>
                  <a:fillRect l="-963" t="-2104" b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There are some useful insights you can gain from this relationship for (discrete) integer counts: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r>
                  <a:rPr b="1" dirty="0"/>
                  <a:t>Evidence</a:t>
                </a:r>
                <a:r>
                  <a:rPr dirty="0"/>
                  <a:t> is also in the form (actual) </a:t>
                </a:r>
                <a:r>
                  <a:rPr b="1" dirty="0"/>
                  <a:t>counts of successes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dirty="0"/>
                  <a:t> and </a:t>
                </a:r>
                <a:r>
                  <a:rPr b="1" dirty="0"/>
                  <a:t>failure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The more </a:t>
                </a:r>
                <a:r>
                  <a:rPr b="1" dirty="0"/>
                  <a:t>evidence</a:t>
                </a:r>
                <a:r>
                  <a:rPr dirty="0"/>
                  <a:t> the </a:t>
                </a:r>
                <a:r>
                  <a:rPr b="1" dirty="0"/>
                  <a:t>greater the influence on the posterior </a:t>
                </a:r>
                <a:r>
                  <a:rPr dirty="0"/>
                  <a:t>distribution</a:t>
                </a:r>
              </a:p>
              <a:p>
                <a:pPr lvl="0"/>
                <a:r>
                  <a:rPr dirty="0"/>
                  <a:t>Large amount of evidence will overwhelm the prior</a:t>
                </a:r>
              </a:p>
              <a:p>
                <a:pPr lvl="0"/>
                <a:r>
                  <a:rPr dirty="0"/>
                  <a:t>With large amount of evidence, posterior converges to frequentist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3536"/>
                <a:ext cx="8229600" cy="3767328"/>
              </a:xfrm>
              <a:blipFill>
                <a:blip r:embed="rId2"/>
                <a:stretch>
                  <a:fillRect l="-1111" t="-2265" r="-1852" b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96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Working with a </a:t>
            </a:r>
            <a:r>
              <a:rPr dirty="0"/>
              <a:t>Conjugate </a:t>
            </a:r>
            <a:r>
              <a:rPr lang="en-US" dirty="0"/>
              <a:t>Prior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1664"/>
                <a:ext cx="4729988" cy="347295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example with:</a:t>
                </a:r>
                <a:br>
                  <a:rPr lang="en-US" dirty="0"/>
                </a:br>
                <a:r>
                  <a:rPr lang="en-US" b="1" dirty="0"/>
                  <a:t>Prior pseudo counts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US" dirty="0"/>
                  <a:t>successes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and failures,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Evidence</a:t>
                </a:r>
                <a:r>
                  <a:rPr lang="en-US" dirty="0"/>
                  <a:t>, successes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and failures,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endParaRPr lang="en-US"/>
              </a:p>
              <a:p>
                <a:r>
                  <a:rPr lang="en-US" b="1"/>
                  <a:t>Posterior</a:t>
                </a:r>
                <a:r>
                  <a:rPr lang="en-US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endParaRPr lang="ar-AE" dirty="0"/>
              </a:p>
              <a:p>
                <a:r>
                  <a:rPr lang="en-US" dirty="0"/>
                  <a:t>Evidence is stronger than the prior, 40:12 </a:t>
                </a:r>
                <a:r>
                  <a:rPr lang="en-US" dirty="0" err="1"/>
                  <a:t>counts:pseudo</a:t>
                </a:r>
                <a:r>
                  <a:rPr lang="en-US" dirty="0"/>
                  <a:t> counts</a:t>
                </a:r>
              </a:p>
              <a:p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1664"/>
                <a:ext cx="4729988" cy="3472959"/>
              </a:xfrm>
              <a:blipFill>
                <a:blip r:embed="rId2"/>
                <a:stretch>
                  <a:fillRect l="-1418" t="-228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DistrtractedDrive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91328" y="872744"/>
            <a:ext cx="3748532" cy="36996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395468" y="4529088"/>
            <a:ext cx="3748532" cy="57529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Prior, likelihood and posterior for distracted driving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B1184-EA39-7EA8-39D9-986BB1F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2A22-973F-5F61-E01F-3AD14CD1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Sampling the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81530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find an </a:t>
            </a:r>
            <a:r>
              <a:rPr lang="en-US" dirty="0"/>
              <a:t>empirical </a:t>
            </a:r>
            <a:r>
              <a:rPr dirty="0"/>
              <a:t>estimate of the poster</a:t>
            </a:r>
            <a:r>
              <a:rPr lang="en-US" dirty="0"/>
              <a:t>ior</a:t>
            </a:r>
            <a:r>
              <a:rPr dirty="0"/>
              <a:t> distribution?</a:t>
            </a:r>
          </a:p>
          <a:p>
            <a:pPr marL="342900" lvl="0" indent="-342900">
              <a:buAutoNum type="arabicPeriod"/>
            </a:pPr>
            <a:r>
              <a:rPr dirty="0"/>
              <a:t>We can sample from the </a:t>
            </a:r>
            <a:r>
              <a:rPr lang="en-US" dirty="0"/>
              <a:t>likelihood function and prior</a:t>
            </a:r>
          </a:p>
          <a:p>
            <a:pPr lvl="1"/>
            <a:r>
              <a:rPr lang="en-US" dirty="0"/>
              <a:t>Sample the analytic </a:t>
            </a:r>
            <a:r>
              <a:rPr dirty="0"/>
              <a:t>conjugate</a:t>
            </a:r>
            <a:r>
              <a:rPr lang="en-US" dirty="0"/>
              <a:t> prior if it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Grid sample </a:t>
            </a:r>
            <a:r>
              <a:rPr lang="en-US" dirty="0"/>
              <a:t>or Markov chain </a:t>
            </a:r>
            <a:r>
              <a:rPr lang="en-US" b="1" dirty="0"/>
              <a:t>Monte Carlo (MCMC) sample</a:t>
            </a:r>
            <a:endParaRPr b="1" dirty="0"/>
          </a:p>
          <a:p>
            <a:pPr marL="342900" lvl="0" indent="-342900">
              <a:buAutoNum type="arabicPeriod"/>
            </a:pPr>
            <a:r>
              <a:rPr lang="en-US" dirty="0"/>
              <a:t>Take </a:t>
            </a:r>
            <a:r>
              <a:rPr dirty="0"/>
              <a:t>the product</a:t>
            </a:r>
            <a:r>
              <a:rPr lang="en-US" dirty="0"/>
              <a:t> of the likelihood and the prior</a:t>
            </a:r>
            <a:r>
              <a:rPr dirty="0"/>
              <a:t> 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b="1" dirty="0"/>
              <a:t>Normalize</a:t>
            </a:r>
            <a:r>
              <a:rPr lang="en-US" dirty="0"/>
              <a:t> to compute proper posterior distribution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833872" cy="382701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Grid sampling</a:t>
            </a:r>
            <a:r>
              <a:rPr dirty="0"/>
              <a:t> is a naive approach</a:t>
            </a:r>
          </a:p>
          <a:p>
            <a:pPr lvl="0"/>
            <a:r>
              <a:rPr dirty="0"/>
              <a:t>Compute the probability at each point on a regular gird</a:t>
            </a:r>
          </a:p>
          <a:p>
            <a:pPr lvl="1"/>
            <a:r>
              <a:rPr dirty="0"/>
              <a:t>Sample over range of values </a:t>
            </a:r>
            <a:r>
              <a:rPr lang="en-US" dirty="0"/>
              <a:t>of interest</a:t>
            </a:r>
            <a:endParaRPr dirty="0"/>
          </a:p>
          <a:p>
            <a:pPr lvl="1"/>
            <a:r>
              <a:rPr lang="en-US" dirty="0"/>
              <a:t>Take the product of the p</a:t>
            </a:r>
            <a:r>
              <a:rPr dirty="0"/>
              <a:t>rior and likelihood</a:t>
            </a:r>
          </a:p>
          <a:p>
            <a:pPr lvl="0"/>
            <a:r>
              <a:rPr i="1" dirty="0"/>
              <a:t>In principle</a:t>
            </a:r>
            <a:r>
              <a:rPr dirty="0"/>
              <a:t> </a:t>
            </a:r>
            <a:r>
              <a:rPr lang="en-US" dirty="0"/>
              <a:t>grid sampling </a:t>
            </a:r>
            <a:r>
              <a:rPr dirty="0"/>
              <a:t>can work for any number of dimensions</a:t>
            </a:r>
          </a:p>
          <a:p>
            <a:pPr lvl="1"/>
            <a:r>
              <a:rPr dirty="0"/>
              <a:t>In 1-dimension is just regularly spaced points on a line</a:t>
            </a:r>
          </a:p>
          <a:p>
            <a:pPr lvl="1"/>
            <a:r>
              <a:rPr dirty="0"/>
              <a:t>Poor scaling to higher dimensions</a:t>
            </a:r>
          </a:p>
        </p:txBody>
      </p:sp>
      <p:pic>
        <p:nvPicPr>
          <p:cNvPr id="4" name="Picture 1" descr="../images/SamplingGri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15456" y="1628648"/>
            <a:ext cx="2794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50000" y="4477545"/>
            <a:ext cx="275945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Sampling grid for bivariate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the Posterior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60"/>
            <a:ext cx="8229600" cy="4055872"/>
          </a:xfrm>
        </p:spPr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>Algorithm for grid sampling to compute posterior from likelihood and prior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Procedure </a:t>
            </a:r>
            <a:r>
              <a:rPr dirty="0" err="1">
                <a:latin typeface="Courier"/>
              </a:rPr>
              <a:t>CreateGrid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Build the sampling grid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sampling_grid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Procedure </a:t>
            </a:r>
            <a:r>
              <a:rPr dirty="0" err="1">
                <a:latin typeface="Courier"/>
              </a:rPr>
              <a:t>SampleLikelihood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likelihood_function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Procedure Prior(</a:t>
            </a:r>
            <a:r>
              <a:rPr dirty="0" err="1">
                <a:latin typeface="Courier"/>
              </a:rPr>
              <a:t>sampling_values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prior_density_function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prior_parameter_values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 err="1">
                <a:latin typeface="Courier"/>
              </a:rPr>
              <a:t>ComputePosterior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Initialize the sampling grid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Grid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CreateGrid</a:t>
            </a:r>
            <a:r>
              <a:rPr dirty="0">
                <a:latin typeface="Courier"/>
              </a:rPr>
              <a:t>(variables, 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Initialize array to hold sampled posterior values       </a:t>
            </a:r>
            <a:br>
              <a:rPr dirty="0"/>
            </a:br>
            <a:r>
              <a:rPr dirty="0">
                <a:latin typeface="Courier"/>
              </a:rPr>
              <a:t>    array 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Compute posterior at each sampling value in the grid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lower_limits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upper_limits</a:t>
            </a:r>
            <a:r>
              <a:rPr dirty="0">
                <a:latin typeface="Courier"/>
              </a:rPr>
              <a:t>):   </a:t>
            </a:r>
            <a:br>
              <a:rPr dirty="0"/>
            </a:br>
            <a:r>
              <a:rPr dirty="0">
                <a:latin typeface="Courier"/>
              </a:rPr>
              <a:t>        likelihood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SampleLikelihood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observation_values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 prior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Prior(</a:t>
            </a:r>
            <a:r>
              <a:rPr dirty="0" err="1">
                <a:latin typeface="Courier"/>
              </a:rPr>
              <a:t>sampling_values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prior_parameter_value</a:t>
            </a:r>
            <a:r>
              <a:rPr dirty="0">
                <a:latin typeface="Courier"/>
              </a:rPr>
              <a:t>)   </a:t>
            </a:r>
            <a:br>
              <a:rPr dirty="0"/>
            </a:br>
            <a:r>
              <a:rPr dirty="0">
                <a:latin typeface="Courier"/>
              </a:rPr>
              <a:t>        posterior[</a:t>
            </a:r>
            <a:r>
              <a:rPr dirty="0" err="1">
                <a:latin typeface="Courier"/>
              </a:rPr>
              <a:t>sampling_value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likelihood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prior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Normalize the posterior     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probability_data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8000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(Grid)])</a:t>
            </a:r>
            <a:br>
              <a:rPr dirty="0"/>
            </a:br>
            <a:r>
              <a:rPr dirty="0">
                <a:latin typeface="Courier"/>
              </a:rPr>
              <a:t>    posterior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posterior[</a:t>
            </a:r>
            <a:r>
              <a:rPr dirty="0">
                <a:solidFill>
                  <a:srgbClr val="008000"/>
                </a:solidFill>
                <a:latin typeface="Courier"/>
              </a:rPr>
              <a:t>range</a:t>
            </a:r>
            <a:r>
              <a:rPr dirty="0">
                <a:latin typeface="Courier"/>
              </a:rPr>
              <a:t>(Grid)]</a:t>
            </a:r>
            <a:r>
              <a:rPr dirty="0">
                <a:solidFill>
                  <a:srgbClr val="666666"/>
                </a:solidFill>
                <a:latin typeface="Courier"/>
              </a:rPr>
              <a:t>/</a:t>
            </a:r>
            <a:r>
              <a:rPr dirty="0" err="1">
                <a:latin typeface="Courier"/>
              </a:rPr>
              <a:t>probability_data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 posterior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C365-57AC-FAE0-2F60-03B00916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C89-1884-66E1-6B07-59126DF2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Credible Intervals</a:t>
            </a:r>
          </a:p>
        </p:txBody>
      </p:sp>
    </p:spTree>
    <p:extLst>
      <p:ext uri="{BB962C8B-B14F-4D97-AF65-F5344CB8AC3E}">
        <p14:creationId xmlns:p14="http://schemas.microsoft.com/office/powerpoint/2010/main" val="406529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8433"/>
                <a:ext cx="8229600" cy="40441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How can we specify the uncertainty for a Bayesian parameter estimate?</a:t>
                </a:r>
              </a:p>
              <a:p>
                <a:pPr lvl="0"/>
                <a:r>
                  <a:rPr dirty="0"/>
                  <a:t>For frequentist analysis we use confidence intervals</a:t>
                </a:r>
              </a:p>
              <a:p>
                <a:pPr lvl="1"/>
                <a:r>
                  <a:rPr dirty="0"/>
                  <a:t>Confidence intervals are based on a </a:t>
                </a:r>
                <a:r>
                  <a:rPr b="1" dirty="0"/>
                  <a:t>sampling distribution</a:t>
                </a:r>
                <a:r>
                  <a:rPr lang="en-US" dirty="0"/>
                  <a:t>, not posterior distribution </a:t>
                </a:r>
                <a:endParaRPr dirty="0"/>
              </a:p>
              <a:p>
                <a:pPr lvl="1"/>
                <a:r>
                  <a:rPr dirty="0"/>
                  <a:t>The upper and lower </a:t>
                </a:r>
                <a:r>
                  <a:rPr lang="en-US" dirty="0"/>
                  <a:t>bounds on </a:t>
                </a:r>
                <a:r>
                  <a:rPr dirty="0"/>
                  <a:t>confidence intervals </a:t>
                </a:r>
                <a:r>
                  <a:rPr lang="en-US" dirty="0"/>
                  <a:t>are </a:t>
                </a:r>
                <a:r>
                  <a:rPr dirty="0"/>
                  <a:t>quantiles of the sampling distribution</a:t>
                </a:r>
              </a:p>
              <a:p>
                <a:pPr lvl="0"/>
                <a:r>
                  <a:rPr dirty="0"/>
                  <a:t>For Bayesian analysis </a:t>
                </a:r>
                <a:r>
                  <a:rPr b="1" dirty="0"/>
                  <a:t>inference performed on posterior distribution</a:t>
                </a:r>
              </a:p>
              <a:p>
                <a:pPr lvl="1"/>
                <a:r>
                  <a:rPr lang="en-US" dirty="0"/>
                  <a:t>Bayesian analysis has no concept sampling distribution</a:t>
                </a:r>
              </a:p>
              <a:p>
                <a:pPr lvl="1"/>
                <a:r>
                  <a:rPr dirty="0"/>
                  <a:t>We use a concept known as the </a:t>
                </a:r>
                <a:r>
                  <a:rPr b="1" dirty="0"/>
                  <a:t>credible interval</a:t>
                </a:r>
                <a:r>
                  <a:rPr lang="en-US" dirty="0"/>
                  <a:t> on the posterior distribution</a:t>
                </a:r>
              </a:p>
              <a:p>
                <a:pPr lvl="1"/>
                <a:r>
                  <a:rPr lang="en-US" b="1" dirty="0"/>
                  <a:t>Credible interval </a:t>
                </a:r>
                <a:r>
                  <a:rPr lang="en-US" dirty="0"/>
                  <a:t>is the</a:t>
                </a:r>
                <a:r>
                  <a:rPr dirty="0"/>
                  <a:t> interval with the </a:t>
                </a:r>
                <a:r>
                  <a:rPr b="1" dirty="0"/>
                  <a:t>highest </a:t>
                </a:r>
                <a14:m>
                  <m:oMath xmlns:m="http://schemas.openxmlformats.org/officeDocument/2006/math">
                    <m:r>
                      <a:rPr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b="1" dirty="0"/>
                  <a:t> </a:t>
                </a:r>
                <a:r>
                  <a:rPr lang="en-US" b="1" dirty="0"/>
                  <a:t>fraction</a:t>
                </a:r>
                <a:r>
                  <a:rPr b="1" dirty="0"/>
                  <a:t> of posterior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8433"/>
                <a:ext cx="8229600" cy="4044141"/>
              </a:xfrm>
              <a:blipFill>
                <a:blip r:embed="rId2"/>
                <a:stretch>
                  <a:fillRect l="-963" t="-2564" b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How can we specify the uncertainty for a Bayesian parameter estimate?</a:t>
                </a:r>
              </a:p>
              <a:p>
                <a:pPr lvl="0"/>
                <a:r>
                  <a:rPr dirty="0"/>
                  <a:t>Example, the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  <m:r>
                      <a:rPr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r>
                  <a:rPr dirty="0"/>
                  <a:t> credible interval encompasses the 90% of the posterior distribution with the </a:t>
                </a:r>
                <a:r>
                  <a:rPr b="1" dirty="0"/>
                  <a:t>highest density</a:t>
                </a:r>
              </a:p>
              <a:p>
                <a:pPr lvl="0"/>
                <a:r>
                  <a:rPr dirty="0"/>
                  <a:t>The credible interval is sometime called the </a:t>
                </a:r>
                <a:r>
                  <a:rPr b="1" dirty="0"/>
                  <a:t>highest density interval (HDI)</a:t>
                </a:r>
                <a:r>
                  <a:rPr dirty="0"/>
                  <a:t>, or </a:t>
                </a:r>
                <a:r>
                  <a:rPr b="1" dirty="0"/>
                  <a:t>highest posterior density interval (HPDI)</a:t>
                </a:r>
              </a:p>
              <a:p>
                <a:pPr lvl="1"/>
                <a:r>
                  <a:rPr dirty="0"/>
                  <a:t>These names make sense, since we seek the </a:t>
                </a:r>
                <a:r>
                  <a:rPr dirty="0" err="1"/>
                  <a:t>the</a:t>
                </a:r>
                <a:r>
                  <a:rPr dirty="0"/>
                  <a:t> densest posterior interval </a:t>
                </a:r>
                <a:r>
                  <a:rPr lang="en-US" dirty="0"/>
                  <a:t>with</a:t>
                </a:r>
                <a:r>
                  <a:rPr dirty="0"/>
                  <a:t> 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endParaRPr dirty="0"/>
              </a:p>
              <a:p>
                <a:pPr lvl="0"/>
                <a:r>
                  <a:rPr dirty="0"/>
                  <a:t>For symmetric distributions the credible interval </a:t>
                </a:r>
                <a:r>
                  <a:rPr lang="en-US" dirty="0"/>
                  <a:t>is</a:t>
                </a:r>
                <a:r>
                  <a:rPr dirty="0"/>
                  <a:t> numerically the same as the confidence interval</a:t>
                </a:r>
              </a:p>
              <a:p>
                <a:pPr lvl="1"/>
                <a:r>
                  <a:rPr dirty="0"/>
                  <a:t>In general, these two quantities can be quite different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963" t="-212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5312229" cy="33944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>
                <a:hlinkClick r:id="rId2"/>
              </a:rPr>
              <a:t>Kratzke, Stone and Frost</a:t>
            </a:r>
            <a:r>
              <a:rPr dirty="0"/>
              <a:t> developed an optimal search planner using Bayesian model</a:t>
            </a:r>
            <a:r>
              <a:rPr lang="en-US" dirty="0"/>
              <a:t>ing for the US Coast Guard</a:t>
            </a:r>
            <a:endParaRPr dirty="0"/>
          </a:p>
          <a:p>
            <a:pPr lvl="0"/>
            <a:r>
              <a:rPr dirty="0"/>
              <a:t>Search areas concentrate on high posterior probability regions</a:t>
            </a:r>
          </a:p>
          <a:p>
            <a:pPr lvl="0"/>
            <a:r>
              <a:rPr dirty="0"/>
              <a:t>Model accounts for current, wind, etc.</a:t>
            </a:r>
          </a:p>
        </p:txBody>
      </p:sp>
      <p:pic>
        <p:nvPicPr>
          <p:cNvPr id="4" name="Picture 1" descr="../images/USCG_search_planner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47971" y="962836"/>
            <a:ext cx="2476499" cy="35580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0971" y="4420450"/>
            <a:ext cx="282302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Screen shot from USCG search planner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What are the 95% credible intervals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12, 40</m:t>
                        </m:r>
                      </m:e>
                    </m:d>
                  </m:oMath>
                </a14:m>
                <a: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CredibleInterval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0620" y="1643639"/>
            <a:ext cx="6733540" cy="30879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92176" y="4731545"/>
            <a:ext cx="8229600" cy="35001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Probability of distract drivers for next 10 cars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Credible Intervals are not Confidence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4116833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are credible intervals different from the more familiar confidence intervals?</a:t>
                </a:r>
              </a:p>
              <a:p>
                <a:r>
                  <a:rPr lang="en-US" dirty="0"/>
                  <a:t>A confidence interval is a purely frequentist concept</a:t>
                </a:r>
              </a:p>
              <a:p>
                <a:pPr lvl="1"/>
                <a:r>
                  <a:rPr lang="en-US" dirty="0"/>
                  <a:t>Is an interval on the </a:t>
                </a:r>
                <a:r>
                  <a:rPr lang="en-US" b="1" dirty="0"/>
                  <a:t>sampling distribution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Cannot interpret</a:t>
                </a:r>
                <a:r>
                  <a:rPr lang="en-US" dirty="0"/>
                  <a:t> a confidence interval as an interval on a population distribution of a statistic!</a:t>
                </a:r>
              </a:p>
              <a:p>
                <a:r>
                  <a:rPr lang="en-US" dirty="0"/>
                  <a:t>Credible interval is an interval on a posterior distribution of the statistic</a:t>
                </a:r>
              </a:p>
              <a:p>
                <a:pPr lvl="1"/>
                <a:r>
                  <a:rPr lang="en-US" b="1" dirty="0"/>
                  <a:t>Credible interval is the interval with highest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b="1" dirty="0"/>
                  <a:t> probability</a:t>
                </a:r>
                <a:r>
                  <a:rPr lang="en-US" dirty="0"/>
                  <a:t> for the posterior of the statistic</a:t>
                </a:r>
              </a:p>
              <a:p>
                <a:pPr lvl="1"/>
                <a:r>
                  <a:rPr lang="en-US" dirty="0"/>
                  <a:t>Credible interval is exactly what would like the confidence interval to be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4116833"/>
              </a:xfrm>
              <a:blipFill>
                <a:blip r:embed="rId2"/>
                <a:stretch>
                  <a:fillRect l="-963" t="-103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Credible Intervals are not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12" y="1017271"/>
            <a:ext cx="8479536" cy="127076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Compare </a:t>
            </a:r>
            <a:r>
              <a:rPr lang="en-US" dirty="0"/>
              <a:t>95% </a:t>
            </a:r>
            <a:r>
              <a:rPr dirty="0"/>
              <a:t>confidence interval and </a:t>
            </a:r>
            <a:r>
              <a:rPr lang="en-US" dirty="0"/>
              <a:t>95% </a:t>
            </a:r>
            <a:r>
              <a:rPr dirty="0"/>
              <a:t>credible interval for the case of 10 observations</a:t>
            </a:r>
          </a:p>
          <a:p>
            <a:pPr lvl="0"/>
            <a:r>
              <a:rPr dirty="0"/>
              <a:t>Credible intervals cross the density function at exactly the same density</a:t>
            </a:r>
          </a:p>
          <a:p>
            <a:pPr lvl="0"/>
            <a:r>
              <a:rPr dirty="0"/>
              <a:t>Confidence intervals have the same CDF in the tails beyond the interval</a:t>
            </a:r>
          </a:p>
        </p:txBody>
      </p:sp>
      <p:pic>
        <p:nvPicPr>
          <p:cNvPr id="4" name="Picture 1" descr="../images/CredibleConfidenceInterval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200" y="2217521"/>
            <a:ext cx="5704832" cy="2626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89712" y="4730816"/>
            <a:ext cx="7130290" cy="325441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Difference between credible and confidence intervals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C7386-B01B-54BB-2699-909C298F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8928-B84A-E8E1-D6AC-5247B3CD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Simulating From the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578981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Simulating from the posterior distribution: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71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What else can we do with </a:t>
            </a:r>
            <a:r>
              <a:rPr lang="en-US" dirty="0"/>
              <a:t>the</a:t>
            </a:r>
            <a:r>
              <a:rPr dirty="0"/>
              <a:t> Bayesian posterior distribution?</a:t>
            </a:r>
          </a:p>
          <a:p>
            <a:pPr lvl="0"/>
            <a:r>
              <a:rPr dirty="0"/>
              <a:t>Predictions are computed by simulating from the posterior distribution</a:t>
            </a:r>
          </a:p>
          <a:p>
            <a:pPr lvl="0"/>
            <a:r>
              <a:rPr dirty="0"/>
              <a:t>Results of these simulations are useful for several purposes, including:</a:t>
            </a:r>
          </a:p>
          <a:p>
            <a:pPr lvl="1"/>
            <a:r>
              <a:rPr dirty="0"/>
              <a:t>Predicting posterior values</a:t>
            </a:r>
          </a:p>
          <a:p>
            <a:pPr lvl="1"/>
            <a:r>
              <a:rPr dirty="0"/>
              <a:t>Model checking by comparing simulation results agree (or not) with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Simulating from the posterior distribution: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4177"/>
                <a:ext cx="8229600" cy="728996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Example; What are the probabilities of distracted drivers for the next 10 cars </a:t>
                </a:r>
                <a:r>
                  <a:rPr lang="en-US" dirty="0"/>
                  <a:t>simulated from</a:t>
                </a:r>
                <a:r>
                  <a:rPr dirty="0"/>
                  <a:t>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40</m:t>
                        </m:r>
                      </m:e>
                    </m:d>
                  </m:oMath>
                </a14:m>
                <a:r>
                  <a:rPr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4177"/>
                <a:ext cx="8229600" cy="728996"/>
              </a:xfrm>
              <a:blipFill>
                <a:blip r:embed="rId2"/>
                <a:stretch>
                  <a:fillRect l="-963" t="-10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DistractedNext10Ca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46756" y="1883173"/>
            <a:ext cx="4102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03504" y="4731544"/>
            <a:ext cx="8229600" cy="35353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Probability of distract drivers for next 10 cars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477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</a:p>
          <a:p>
            <a:pPr lvl="0"/>
            <a:r>
              <a:rPr dirty="0"/>
              <a:t>Contrasts with frequentist statistics </a:t>
            </a:r>
            <a:r>
              <a:rPr lang="en-US" dirty="0"/>
              <a:t>which </a:t>
            </a:r>
            <a:r>
              <a:rPr dirty="0"/>
              <a:t>compute</a:t>
            </a:r>
            <a:r>
              <a:rPr lang="en-US" dirty="0"/>
              <a:t>s</a:t>
            </a:r>
            <a:r>
              <a:rPr dirty="0"/>
              <a:t> a </a:t>
            </a:r>
            <a:r>
              <a:rPr b="1" dirty="0"/>
              <a:t>point estimate </a:t>
            </a:r>
            <a:r>
              <a:rPr dirty="0"/>
              <a:t>and </a:t>
            </a:r>
            <a:r>
              <a:rPr b="1" dirty="0"/>
              <a:t>confidence interval </a:t>
            </a:r>
            <a:r>
              <a:rPr dirty="0"/>
              <a:t>from a sample</a:t>
            </a:r>
          </a:p>
          <a:p>
            <a:pPr lvl="0"/>
            <a:r>
              <a:rPr dirty="0"/>
              <a:t>Bayesian models allow expressing prior information in the form of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Selection of prior distributions can be performed in a number of ways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  <a:endParaRPr dirty="0"/>
          </a:p>
          <a:p>
            <a:pPr lvl="0"/>
            <a:r>
              <a:rPr dirty="0"/>
              <a:t>We </a:t>
            </a:r>
            <a:r>
              <a:rPr b="1" dirty="0"/>
              <a:t>update beliefs </a:t>
            </a:r>
            <a:r>
              <a:rPr dirty="0"/>
              <a:t>based on additional data or evidence</a:t>
            </a:r>
          </a:p>
          <a:p>
            <a:pPr lvl="0"/>
            <a:r>
              <a:rPr dirty="0"/>
              <a:t>Inference can be performed on the posterior distribution by finding the </a:t>
            </a:r>
            <a:r>
              <a:rPr b="1" dirty="0"/>
              <a:t>maximum a </a:t>
            </a:r>
            <a:r>
              <a:rPr b="1" dirty="0" err="1"/>
              <a:t>postiori</a:t>
            </a:r>
            <a:r>
              <a:rPr b="1" dirty="0"/>
              <a:t> (MAP) </a:t>
            </a:r>
            <a:r>
              <a:rPr dirty="0"/>
              <a:t>value and a </a:t>
            </a:r>
            <a:r>
              <a:rPr b="1" dirty="0"/>
              <a:t>credible interval</a:t>
            </a:r>
          </a:p>
          <a:p>
            <a:pPr lvl="0"/>
            <a:r>
              <a:rPr dirty="0"/>
              <a:t>Predictions are made by simulating from the posterior distribution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vs. Frequentist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761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With greater computational power and general acceptance, Bayes methods are now widely used</a:t>
            </a:r>
          </a:p>
          <a:p>
            <a:pPr lvl="0"/>
            <a:r>
              <a:rPr dirty="0"/>
              <a:t>Among pragmatists</a:t>
            </a:r>
          </a:p>
          <a:p>
            <a:pPr lvl="1"/>
            <a:r>
              <a:rPr dirty="0"/>
              <a:t>Some problems are better handled by frequentist methods</a:t>
            </a:r>
          </a:p>
          <a:p>
            <a:pPr lvl="1"/>
            <a:r>
              <a:rPr dirty="0"/>
              <a:t>Some problems with Bayesian methods</a:t>
            </a:r>
          </a:p>
          <a:p>
            <a:pPr lvl="0"/>
            <a:r>
              <a:rPr dirty="0"/>
              <a:t>Bayes models allow us to express </a:t>
            </a:r>
            <a:r>
              <a:rPr b="1" dirty="0"/>
              <a:t>prior information</a:t>
            </a:r>
          </a:p>
          <a:p>
            <a:pPr lvl="0"/>
            <a:r>
              <a:rPr dirty="0"/>
              <a:t>Models that fall between these extremes are also in common use</a:t>
            </a:r>
          </a:p>
          <a:p>
            <a:pPr lvl="1"/>
            <a:r>
              <a:rPr dirty="0"/>
              <a:t>Methods include the so-called </a:t>
            </a:r>
            <a:r>
              <a:rPr b="1" dirty="0"/>
              <a:t>empirical Bayes</a:t>
            </a:r>
            <a:r>
              <a:rPr dirty="0"/>
              <a:t> methods</a:t>
            </a:r>
            <a:endParaRPr lang="en-US" dirty="0"/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Empirical Bayes: Concepts and Methods by Bradley Efron</a:t>
            </a:r>
            <a:r>
              <a:rPr lang="en-US" dirty="0"/>
              <a:t> for an introduction to the theory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vs. Frequentist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6" y="902664"/>
            <a:ext cx="8229600" cy="32113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Can compare the contrasting frequentist and Bayesian approaches</a:t>
            </a:r>
          </a:p>
        </p:txBody>
      </p:sp>
      <p:pic>
        <p:nvPicPr>
          <p:cNvPr id="4" name="Picture 1" descr="../images/FrequentistBaye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84097" y="1200120"/>
            <a:ext cx="5445330" cy="3936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9081-0CA3-AAB6-7DBB-A24F7018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0AEC-C3DD-98C7-32C5-EC633E41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10" y="2232834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37143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3999</Words>
  <Application>Microsoft Office PowerPoint</Application>
  <PresentationFormat>On-screen Show (16:9)</PresentationFormat>
  <Paragraphs>402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Courier</vt:lpstr>
      <vt:lpstr>Office Theme</vt:lpstr>
      <vt:lpstr>Introduction to Bayesian Models</vt:lpstr>
      <vt:lpstr>Introduction Bayesian Models  Drawing from xkcd</vt:lpstr>
      <vt:lpstr>Introduction Bayesian Models</vt:lpstr>
      <vt:lpstr>Introduction</vt:lpstr>
      <vt:lpstr>Bayesian Model Use Case</vt:lpstr>
      <vt:lpstr>Bayesian Model Use Case</vt:lpstr>
      <vt:lpstr>Bayesian vs. Frequentist Views</vt:lpstr>
      <vt:lpstr>Bayesian vs. Frequentist Views</vt:lpstr>
      <vt:lpstr>Bayes Theorem</vt:lpstr>
      <vt:lpstr>Properties of Conditional Probability</vt:lpstr>
      <vt:lpstr>Properties of Conditional Probability</vt:lpstr>
      <vt:lpstr>Properties of Conditional Probability</vt:lpstr>
      <vt:lpstr>Review of Bayes Theorem</vt:lpstr>
      <vt:lpstr>Bayes Theorem</vt:lpstr>
      <vt:lpstr>Marginal Distribution</vt:lpstr>
      <vt:lpstr>Marginal Distributions</vt:lpstr>
      <vt:lpstr>Marginal Distributions</vt:lpstr>
      <vt:lpstr>Marginal Distributions</vt:lpstr>
      <vt:lpstr>Example: Marginal Distribution</vt:lpstr>
      <vt:lpstr>Example: Marginal Distribution</vt:lpstr>
      <vt:lpstr>Example: Marginal Distribution</vt:lpstr>
      <vt:lpstr>Interpreting Bayes Models</vt:lpstr>
      <vt:lpstr>Interpreting Bayes Theorem</vt:lpstr>
      <vt:lpstr>Interpreting Bayes Theorem</vt:lpstr>
      <vt:lpstr>Interpreting Bayes Theorem</vt:lpstr>
      <vt:lpstr>Interpreting Bayes Theorem</vt:lpstr>
      <vt:lpstr>Interpreting Bayes Theorem</vt:lpstr>
      <vt:lpstr>Applying Bayes Models</vt:lpstr>
      <vt:lpstr>Applying Bayes Theorem</vt:lpstr>
      <vt:lpstr>Applying Bayes Theorem</vt:lpstr>
      <vt:lpstr>Interpreting Bayes Theorem</vt:lpstr>
      <vt:lpstr>Simplified Relationship for Bayes Theorem</vt:lpstr>
      <vt:lpstr>Workflow for Bayes Modeling</vt:lpstr>
      <vt:lpstr>Bayesian Workflow</vt:lpstr>
      <vt:lpstr>Bayesian Workflow</vt:lpstr>
      <vt:lpstr>Updating Bayesian Models</vt:lpstr>
      <vt:lpstr>Updating Bayesian Models</vt:lpstr>
      <vt:lpstr>Updating Bayesian Models</vt:lpstr>
      <vt:lpstr>Prior Distributions</vt:lpstr>
      <vt:lpstr>How can you choose a prior?</vt:lpstr>
      <vt:lpstr>How can you choose a prior?</vt:lpstr>
      <vt:lpstr>How can you choose a prior?</vt:lpstr>
      <vt:lpstr>How can you choose a prior?</vt:lpstr>
      <vt:lpstr>Conjugate Prior Distributions</vt:lpstr>
      <vt:lpstr>Conjugate Prior Distributions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Working with a Conjugate Prior</vt:lpstr>
      <vt:lpstr>Sampling the Posterior Distribution</vt:lpstr>
      <vt:lpstr>Sampling the Posterior</vt:lpstr>
      <vt:lpstr>Sampling the Posterior</vt:lpstr>
      <vt:lpstr>Sampling the Posterior</vt:lpstr>
      <vt:lpstr>Credible Intervals</vt:lpstr>
      <vt:lpstr>Credible Intervals</vt:lpstr>
      <vt:lpstr>Credible Intervals</vt:lpstr>
      <vt:lpstr>Credible Intervals</vt:lpstr>
      <vt:lpstr>Credible Intervals are not Confidence Intervals</vt:lpstr>
      <vt:lpstr>Credible Intervals are not Confidence Intervals</vt:lpstr>
      <vt:lpstr>Simulating From the Posterior Distribution</vt:lpstr>
      <vt:lpstr>Simulating from the posterior distribution: predictions</vt:lpstr>
      <vt:lpstr>Simulating from the posterior distribution: predictions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Bayesian Models</dc:title>
  <dc:creator>Steve Elston</dc:creator>
  <cp:keywords/>
  <cp:lastModifiedBy>Stephen Elston</cp:lastModifiedBy>
  <cp:revision>132</cp:revision>
  <dcterms:created xsi:type="dcterms:W3CDTF">2024-08-16T02:28:43Z</dcterms:created>
  <dcterms:modified xsi:type="dcterms:W3CDTF">2025-11-07T00:52:26Z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10/13/2022</vt:lpwstr>
  </property>
  <property fmtid="{D5CDD505-2E9C-101B-9397-08002B2CF9AE}" pid="3" name="output">
    <vt:lpwstr/>
  </property>
</Properties>
</file>